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8"/>
  </p:notesMasterIdLst>
  <p:sldIdLst>
    <p:sldId id="257" r:id="rId2"/>
    <p:sldId id="332" r:id="rId3"/>
    <p:sldId id="345" r:id="rId4"/>
    <p:sldId id="342" r:id="rId5"/>
    <p:sldId id="343" r:id="rId6"/>
    <p:sldId id="273" r:id="rId7"/>
    <p:sldId id="300" r:id="rId8"/>
    <p:sldId id="276" r:id="rId9"/>
    <p:sldId id="277" r:id="rId10"/>
    <p:sldId id="292" r:id="rId11"/>
    <p:sldId id="282" r:id="rId12"/>
    <p:sldId id="355" r:id="rId13"/>
    <p:sldId id="287" r:id="rId14"/>
    <p:sldId id="316" r:id="rId15"/>
    <p:sldId id="317" r:id="rId16"/>
    <p:sldId id="318" r:id="rId17"/>
    <p:sldId id="320" r:id="rId18"/>
    <p:sldId id="321" r:id="rId19"/>
    <p:sldId id="322" r:id="rId20"/>
    <p:sldId id="323" r:id="rId21"/>
    <p:sldId id="288" r:id="rId22"/>
    <p:sldId id="289" r:id="rId23"/>
    <p:sldId id="290" r:id="rId24"/>
    <p:sldId id="279" r:id="rId25"/>
    <p:sldId id="353" r:id="rId26"/>
    <p:sldId id="354" r:id="rId27"/>
    <p:sldId id="280" r:id="rId28"/>
    <p:sldId id="281" r:id="rId29"/>
    <p:sldId id="294" r:id="rId30"/>
    <p:sldId id="295" r:id="rId31"/>
    <p:sldId id="296" r:id="rId32"/>
    <p:sldId id="299" r:id="rId33"/>
    <p:sldId id="314" r:id="rId34"/>
    <p:sldId id="298" r:id="rId35"/>
    <p:sldId id="356" r:id="rId36"/>
    <p:sldId id="359" r:id="rId37"/>
    <p:sldId id="307" r:id="rId38"/>
    <p:sldId id="308" r:id="rId39"/>
    <p:sldId id="357" r:id="rId40"/>
    <p:sldId id="311" r:id="rId41"/>
    <p:sldId id="309" r:id="rId42"/>
    <p:sldId id="302" r:id="rId43"/>
    <p:sldId id="328" r:id="rId44"/>
    <p:sldId id="358" r:id="rId45"/>
    <p:sldId id="330" r:id="rId46"/>
    <p:sldId id="344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916" autoAdjust="0"/>
    <p:restoredTop sz="84824" autoAdjust="0"/>
  </p:normalViewPr>
  <p:slideViewPr>
    <p:cSldViewPr snapToGrid="0">
      <p:cViewPr varScale="1">
        <p:scale>
          <a:sx n="104" d="100"/>
          <a:sy n="104" d="100"/>
        </p:scale>
        <p:origin x="1016" y="19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00FD209-FEB8-4359-91D1-B99DA8B37AAE}" type="doc">
      <dgm:prSet loTypeId="urn:microsoft.com/office/officeart/2005/8/layout/funnel1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1F8ABE8-E533-4310-A4AC-F48E0024C18C}">
      <dgm:prSet phldrT="[Text]"/>
      <dgm:spPr/>
      <dgm:t>
        <a:bodyPr/>
        <a:lstStyle/>
        <a:p>
          <a:r>
            <a:rPr lang="en-US" dirty="0"/>
            <a:t>PDB</a:t>
          </a:r>
        </a:p>
      </dgm:t>
    </dgm:pt>
    <dgm:pt modelId="{D2D1E34C-3766-48B4-9828-8175E9372297}" type="parTrans" cxnId="{71302BCA-6018-4544-BA55-DA546844952E}">
      <dgm:prSet/>
      <dgm:spPr/>
      <dgm:t>
        <a:bodyPr/>
        <a:lstStyle/>
        <a:p>
          <a:endParaRPr lang="en-US"/>
        </a:p>
      </dgm:t>
    </dgm:pt>
    <dgm:pt modelId="{252D1653-7713-4350-97A2-F40DEB87DB5C}" type="sibTrans" cxnId="{71302BCA-6018-4544-BA55-DA546844952E}">
      <dgm:prSet/>
      <dgm:spPr/>
      <dgm:t>
        <a:bodyPr/>
        <a:lstStyle/>
        <a:p>
          <a:endParaRPr lang="en-US"/>
        </a:p>
      </dgm:t>
    </dgm:pt>
    <dgm:pt modelId="{78B2FAED-D30F-4B88-886D-786A22710954}">
      <dgm:prSet phldrT="[Text]"/>
      <dgm:spPr/>
      <dgm:t>
        <a:bodyPr/>
        <a:lstStyle/>
        <a:p>
          <a:r>
            <a:rPr lang="en-US" dirty="0"/>
            <a:t>Topology </a:t>
          </a:r>
        </a:p>
      </dgm:t>
    </dgm:pt>
    <dgm:pt modelId="{BD5FCE2D-380B-46C6-8292-05931D02C268}" type="parTrans" cxnId="{2AC17EB2-F782-4E5D-A0D3-E0F803C1CA19}">
      <dgm:prSet/>
      <dgm:spPr/>
      <dgm:t>
        <a:bodyPr/>
        <a:lstStyle/>
        <a:p>
          <a:endParaRPr lang="en-US"/>
        </a:p>
      </dgm:t>
    </dgm:pt>
    <dgm:pt modelId="{EBA3697B-95EE-42CB-8A26-683B5EBB3B6E}" type="sibTrans" cxnId="{2AC17EB2-F782-4E5D-A0D3-E0F803C1CA19}">
      <dgm:prSet/>
      <dgm:spPr/>
      <dgm:t>
        <a:bodyPr/>
        <a:lstStyle/>
        <a:p>
          <a:endParaRPr lang="en-US"/>
        </a:p>
      </dgm:t>
    </dgm:pt>
    <dgm:pt modelId="{FB65DFD1-B154-4048-BAB4-E05BC8CE27A7}">
      <dgm:prSet phldrT="[Text]"/>
      <dgm:spPr/>
      <dgm:t>
        <a:bodyPr/>
        <a:lstStyle/>
        <a:p>
          <a:r>
            <a:rPr lang="en-US" dirty="0"/>
            <a:t>PDB-all, PSF</a:t>
          </a:r>
        </a:p>
      </dgm:t>
    </dgm:pt>
    <dgm:pt modelId="{394957AF-CE4A-443A-802F-5211FC43FC2E}" type="parTrans" cxnId="{F0C6469D-C572-42BE-8E38-9A860CF061F8}">
      <dgm:prSet/>
      <dgm:spPr/>
      <dgm:t>
        <a:bodyPr/>
        <a:lstStyle/>
        <a:p>
          <a:endParaRPr lang="en-US"/>
        </a:p>
      </dgm:t>
    </dgm:pt>
    <dgm:pt modelId="{FC310A7E-57FD-4039-9357-1F0370002A3B}" type="sibTrans" cxnId="{F0C6469D-C572-42BE-8E38-9A860CF061F8}">
      <dgm:prSet/>
      <dgm:spPr/>
      <dgm:t>
        <a:bodyPr/>
        <a:lstStyle/>
        <a:p>
          <a:endParaRPr lang="en-US"/>
        </a:p>
      </dgm:t>
    </dgm:pt>
    <dgm:pt modelId="{744598FA-B10F-4062-91BE-9CFD0536BA7B}">
      <dgm:prSet phldrT="[Text]"/>
      <dgm:spPr/>
      <dgm:t>
        <a:bodyPr/>
        <a:lstStyle/>
        <a:p>
          <a:r>
            <a:rPr lang="en-US" dirty="0" err="1"/>
            <a:t>Packmol</a:t>
          </a:r>
          <a:endParaRPr lang="en-US" dirty="0"/>
        </a:p>
      </dgm:t>
    </dgm:pt>
    <dgm:pt modelId="{AE9554E4-B3DD-47A4-AAD4-0E19F902F34A}" type="sibTrans" cxnId="{7E2A223F-7653-4388-BF21-50167659CC18}">
      <dgm:prSet/>
      <dgm:spPr/>
      <dgm:t>
        <a:bodyPr/>
        <a:lstStyle/>
        <a:p>
          <a:endParaRPr lang="en-US"/>
        </a:p>
      </dgm:t>
    </dgm:pt>
    <dgm:pt modelId="{86C59C9D-8E59-4B1E-A865-8D9A46353EBF}" type="parTrans" cxnId="{7E2A223F-7653-4388-BF21-50167659CC18}">
      <dgm:prSet/>
      <dgm:spPr/>
      <dgm:t>
        <a:bodyPr/>
        <a:lstStyle/>
        <a:p>
          <a:endParaRPr lang="en-US"/>
        </a:p>
      </dgm:t>
    </dgm:pt>
    <dgm:pt modelId="{FF0F1D28-4644-41D3-8917-AD66EF664DB8}" type="pres">
      <dgm:prSet presAssocID="{000FD209-FEB8-4359-91D1-B99DA8B37AAE}" presName="Name0" presStyleCnt="0">
        <dgm:presLayoutVars>
          <dgm:chMax val="4"/>
          <dgm:resizeHandles val="exact"/>
        </dgm:presLayoutVars>
      </dgm:prSet>
      <dgm:spPr/>
    </dgm:pt>
    <dgm:pt modelId="{428D1E20-C7EC-441B-AD1A-32E9908E537B}" type="pres">
      <dgm:prSet presAssocID="{000FD209-FEB8-4359-91D1-B99DA8B37AAE}" presName="ellipse" presStyleLbl="trBgShp" presStyleIdx="0" presStyleCnt="1"/>
      <dgm:spPr/>
    </dgm:pt>
    <dgm:pt modelId="{8F03AA9B-B87E-429E-99B2-FAB4BC96BC1A}" type="pres">
      <dgm:prSet presAssocID="{000FD209-FEB8-4359-91D1-B99DA8B37AAE}" presName="arrow1" presStyleLbl="fgShp" presStyleIdx="0" presStyleCnt="1"/>
      <dgm:spPr/>
    </dgm:pt>
    <dgm:pt modelId="{5893A5A0-54E0-4D03-946B-154C193CF14F}" type="pres">
      <dgm:prSet presAssocID="{000FD209-FEB8-4359-91D1-B99DA8B37AAE}" presName="rectangle" presStyleLbl="revTx" presStyleIdx="0" presStyleCnt="1">
        <dgm:presLayoutVars>
          <dgm:bulletEnabled val="1"/>
        </dgm:presLayoutVars>
      </dgm:prSet>
      <dgm:spPr/>
    </dgm:pt>
    <dgm:pt modelId="{D9E1CC2A-472F-49C4-9858-C13806F59ADB}" type="pres">
      <dgm:prSet presAssocID="{78B2FAED-D30F-4B88-886D-786A22710954}" presName="item1" presStyleLbl="node1" presStyleIdx="0" presStyleCnt="3">
        <dgm:presLayoutVars>
          <dgm:bulletEnabled val="1"/>
        </dgm:presLayoutVars>
      </dgm:prSet>
      <dgm:spPr/>
    </dgm:pt>
    <dgm:pt modelId="{D19C8B90-02F9-49D2-B243-143BC7740792}" type="pres">
      <dgm:prSet presAssocID="{744598FA-B10F-4062-91BE-9CFD0536BA7B}" presName="item2" presStyleLbl="node1" presStyleIdx="1" presStyleCnt="3">
        <dgm:presLayoutVars>
          <dgm:bulletEnabled val="1"/>
        </dgm:presLayoutVars>
      </dgm:prSet>
      <dgm:spPr/>
    </dgm:pt>
    <dgm:pt modelId="{43DA302A-AE05-4BCB-BA07-3F59AB747846}" type="pres">
      <dgm:prSet presAssocID="{FB65DFD1-B154-4048-BAB4-E05BC8CE27A7}" presName="item3" presStyleLbl="node1" presStyleIdx="2" presStyleCnt="3">
        <dgm:presLayoutVars>
          <dgm:bulletEnabled val="1"/>
        </dgm:presLayoutVars>
      </dgm:prSet>
      <dgm:spPr/>
    </dgm:pt>
    <dgm:pt modelId="{A1CB062E-C9AA-497D-BB5A-4EC4C81E9EC7}" type="pres">
      <dgm:prSet presAssocID="{000FD209-FEB8-4359-91D1-B99DA8B37AAE}" presName="funnel" presStyleLbl="trAlignAcc1" presStyleIdx="0" presStyleCnt="1"/>
      <dgm:spPr/>
    </dgm:pt>
  </dgm:ptLst>
  <dgm:cxnLst>
    <dgm:cxn modelId="{EEF83603-5BA8-40DA-9986-5E91F078E096}" type="presOf" srcId="{78B2FAED-D30F-4B88-886D-786A22710954}" destId="{D19C8B90-02F9-49D2-B243-143BC7740792}" srcOrd="0" destOrd="0" presId="urn:microsoft.com/office/officeart/2005/8/layout/funnel1"/>
    <dgm:cxn modelId="{7E2A223F-7653-4388-BF21-50167659CC18}" srcId="{000FD209-FEB8-4359-91D1-B99DA8B37AAE}" destId="{744598FA-B10F-4062-91BE-9CFD0536BA7B}" srcOrd="2" destOrd="0" parTransId="{86C59C9D-8E59-4B1E-A865-8D9A46353EBF}" sibTransId="{AE9554E4-B3DD-47A4-AAD4-0E19F902F34A}"/>
    <dgm:cxn modelId="{F0C6469D-C572-42BE-8E38-9A860CF061F8}" srcId="{000FD209-FEB8-4359-91D1-B99DA8B37AAE}" destId="{FB65DFD1-B154-4048-BAB4-E05BC8CE27A7}" srcOrd="3" destOrd="0" parTransId="{394957AF-CE4A-443A-802F-5211FC43FC2E}" sibTransId="{FC310A7E-57FD-4039-9357-1F0370002A3B}"/>
    <dgm:cxn modelId="{2EECCCA8-0B4F-49FE-8F85-9414DE6C0234}" type="presOf" srcId="{41F8ABE8-E533-4310-A4AC-F48E0024C18C}" destId="{43DA302A-AE05-4BCB-BA07-3F59AB747846}" srcOrd="0" destOrd="0" presId="urn:microsoft.com/office/officeart/2005/8/layout/funnel1"/>
    <dgm:cxn modelId="{2AC17EB2-F782-4E5D-A0D3-E0F803C1CA19}" srcId="{000FD209-FEB8-4359-91D1-B99DA8B37AAE}" destId="{78B2FAED-D30F-4B88-886D-786A22710954}" srcOrd="1" destOrd="0" parTransId="{BD5FCE2D-380B-46C6-8292-05931D02C268}" sibTransId="{EBA3697B-95EE-42CB-8A26-683B5EBB3B6E}"/>
    <dgm:cxn modelId="{8683EEC1-6096-4A46-9C0F-1FE76EEB29DE}" type="presOf" srcId="{000FD209-FEB8-4359-91D1-B99DA8B37AAE}" destId="{FF0F1D28-4644-41D3-8917-AD66EF664DB8}" srcOrd="0" destOrd="0" presId="urn:microsoft.com/office/officeart/2005/8/layout/funnel1"/>
    <dgm:cxn modelId="{9CBC44C3-674A-44B4-B259-E7F2C42D4E9A}" type="presOf" srcId="{744598FA-B10F-4062-91BE-9CFD0536BA7B}" destId="{D9E1CC2A-472F-49C4-9858-C13806F59ADB}" srcOrd="0" destOrd="0" presId="urn:microsoft.com/office/officeart/2005/8/layout/funnel1"/>
    <dgm:cxn modelId="{71302BCA-6018-4544-BA55-DA546844952E}" srcId="{000FD209-FEB8-4359-91D1-B99DA8B37AAE}" destId="{41F8ABE8-E533-4310-A4AC-F48E0024C18C}" srcOrd="0" destOrd="0" parTransId="{D2D1E34C-3766-48B4-9828-8175E9372297}" sibTransId="{252D1653-7713-4350-97A2-F40DEB87DB5C}"/>
    <dgm:cxn modelId="{F35F17F5-75F5-4D94-A470-F38C58E979E1}" type="presOf" srcId="{FB65DFD1-B154-4048-BAB4-E05BC8CE27A7}" destId="{5893A5A0-54E0-4D03-946B-154C193CF14F}" srcOrd="0" destOrd="0" presId="urn:microsoft.com/office/officeart/2005/8/layout/funnel1"/>
    <dgm:cxn modelId="{463FA9FC-C56E-4E79-ADDB-93883F99A990}" type="presParOf" srcId="{FF0F1D28-4644-41D3-8917-AD66EF664DB8}" destId="{428D1E20-C7EC-441B-AD1A-32E9908E537B}" srcOrd="0" destOrd="0" presId="urn:microsoft.com/office/officeart/2005/8/layout/funnel1"/>
    <dgm:cxn modelId="{0E124939-67E6-4571-8F9E-CC0619572027}" type="presParOf" srcId="{FF0F1D28-4644-41D3-8917-AD66EF664DB8}" destId="{8F03AA9B-B87E-429E-99B2-FAB4BC96BC1A}" srcOrd="1" destOrd="0" presId="urn:microsoft.com/office/officeart/2005/8/layout/funnel1"/>
    <dgm:cxn modelId="{5855E1F0-6A01-4E99-885B-536A7BDF112A}" type="presParOf" srcId="{FF0F1D28-4644-41D3-8917-AD66EF664DB8}" destId="{5893A5A0-54E0-4D03-946B-154C193CF14F}" srcOrd="2" destOrd="0" presId="urn:microsoft.com/office/officeart/2005/8/layout/funnel1"/>
    <dgm:cxn modelId="{59B0F223-6824-4125-A394-196EC210B0F7}" type="presParOf" srcId="{FF0F1D28-4644-41D3-8917-AD66EF664DB8}" destId="{D9E1CC2A-472F-49C4-9858-C13806F59ADB}" srcOrd="3" destOrd="0" presId="urn:microsoft.com/office/officeart/2005/8/layout/funnel1"/>
    <dgm:cxn modelId="{DFE1CF63-2C2F-4002-BDDE-4217A2F13D12}" type="presParOf" srcId="{FF0F1D28-4644-41D3-8917-AD66EF664DB8}" destId="{D19C8B90-02F9-49D2-B243-143BC7740792}" srcOrd="4" destOrd="0" presId="urn:microsoft.com/office/officeart/2005/8/layout/funnel1"/>
    <dgm:cxn modelId="{F8D54023-042D-4202-992E-EC9B355CC7F9}" type="presParOf" srcId="{FF0F1D28-4644-41D3-8917-AD66EF664DB8}" destId="{43DA302A-AE05-4BCB-BA07-3F59AB747846}" srcOrd="5" destOrd="0" presId="urn:microsoft.com/office/officeart/2005/8/layout/funnel1"/>
    <dgm:cxn modelId="{127E66F9-ABD0-4D8E-9C7F-BCDE6BD7A500}" type="presParOf" srcId="{FF0F1D28-4644-41D3-8917-AD66EF664DB8}" destId="{A1CB062E-C9AA-497D-BB5A-4EC4C81E9EC7}" srcOrd="6" destOrd="0" presId="urn:microsoft.com/office/officeart/2005/8/layout/funnel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8D1E20-C7EC-441B-AD1A-32E9908E537B}">
      <dsp:nvSpPr>
        <dsp:cNvPr id="0" name=""/>
        <dsp:cNvSpPr/>
      </dsp:nvSpPr>
      <dsp:spPr>
        <a:xfrm>
          <a:off x="1283683" y="184209"/>
          <a:ext cx="3655843" cy="1269626"/>
        </a:xfrm>
        <a:prstGeom prst="ellipse">
          <a:avLst/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03AA9B-B87E-429E-99B2-FAB4BC96BC1A}">
      <dsp:nvSpPr>
        <dsp:cNvPr id="0" name=""/>
        <dsp:cNvSpPr/>
      </dsp:nvSpPr>
      <dsp:spPr>
        <a:xfrm>
          <a:off x="2763024" y="3293093"/>
          <a:ext cx="708496" cy="453438"/>
        </a:xfrm>
        <a:prstGeom prst="down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893A5A0-54E0-4D03-946B-154C193CF14F}">
      <dsp:nvSpPr>
        <dsp:cNvPr id="0" name=""/>
        <dsp:cNvSpPr/>
      </dsp:nvSpPr>
      <dsp:spPr>
        <a:xfrm>
          <a:off x="1416880" y="3655843"/>
          <a:ext cx="3400785" cy="8501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213360" rIns="213360" bIns="21336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PDB-all, PSF</a:t>
          </a:r>
        </a:p>
      </dsp:txBody>
      <dsp:txXfrm>
        <a:off x="1416880" y="3655843"/>
        <a:ext cx="3400785" cy="850196"/>
      </dsp:txXfrm>
    </dsp:sp>
    <dsp:sp modelId="{D9E1CC2A-472F-49C4-9858-C13806F59ADB}">
      <dsp:nvSpPr>
        <dsp:cNvPr id="0" name=""/>
        <dsp:cNvSpPr/>
      </dsp:nvSpPr>
      <dsp:spPr>
        <a:xfrm>
          <a:off x="2612823" y="1551891"/>
          <a:ext cx="1275294" cy="127529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err="1"/>
            <a:t>Packmol</a:t>
          </a:r>
          <a:endParaRPr lang="en-US" sz="1800" kern="1200" dirty="0"/>
        </a:p>
      </dsp:txBody>
      <dsp:txXfrm>
        <a:off x="2799585" y="1738653"/>
        <a:ext cx="901770" cy="901770"/>
      </dsp:txXfrm>
    </dsp:sp>
    <dsp:sp modelId="{D19C8B90-02F9-49D2-B243-143BC7740792}">
      <dsp:nvSpPr>
        <dsp:cNvPr id="0" name=""/>
        <dsp:cNvSpPr/>
      </dsp:nvSpPr>
      <dsp:spPr>
        <a:xfrm>
          <a:off x="1700279" y="595137"/>
          <a:ext cx="1275294" cy="127529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Topology </a:t>
          </a:r>
        </a:p>
      </dsp:txBody>
      <dsp:txXfrm>
        <a:off x="1887041" y="781899"/>
        <a:ext cx="901770" cy="901770"/>
      </dsp:txXfrm>
    </dsp:sp>
    <dsp:sp modelId="{43DA302A-AE05-4BCB-BA07-3F59AB747846}">
      <dsp:nvSpPr>
        <dsp:cNvPr id="0" name=""/>
        <dsp:cNvSpPr/>
      </dsp:nvSpPr>
      <dsp:spPr>
        <a:xfrm>
          <a:off x="3003913" y="286799"/>
          <a:ext cx="1275294" cy="127529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PDB</a:t>
          </a:r>
        </a:p>
      </dsp:txBody>
      <dsp:txXfrm>
        <a:off x="3190675" y="473561"/>
        <a:ext cx="901770" cy="901770"/>
      </dsp:txXfrm>
    </dsp:sp>
    <dsp:sp modelId="{A1CB062E-C9AA-497D-BB5A-4EC4C81E9EC7}">
      <dsp:nvSpPr>
        <dsp:cNvPr id="0" name=""/>
        <dsp:cNvSpPr/>
      </dsp:nvSpPr>
      <dsp:spPr>
        <a:xfrm>
          <a:off x="1133481" y="28339"/>
          <a:ext cx="3967582" cy="3174066"/>
        </a:xfrm>
        <a:prstGeom prst="funnel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funnel1">
  <dgm:title val=""/>
  <dgm:desc val=""/>
  <dgm:catLst>
    <dgm:cat type="relationship" pri="2000"/>
    <dgm:cat type="process" pri="2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4"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1">
      <dgm:if name="Name2" axis="ch" ptType="node" func="cnt" op="equ" val="2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w" for="ch" forName="item1" refType="w" fact="0.35"/>
          <dgm:constr type="h" for="ch" forName="item1" refType="w" fact="0.35"/>
          <dgm:constr type="t" for="ch" forName="item1" refType="h" fact="0.05"/>
          <dgm:constr type="l" for="ch" forName="item1" refType="w" fact="0.125"/>
          <dgm:constr type="primFontSz" for="ch" forName="item1" op="equ" val="65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if>
      <dgm:else name="Name3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primFontSz" for="ch" forName="rectangle" val="65"/>
          <dgm:constr type="w" for="ch" forName="item1" refType="w" fact="0.225"/>
          <dgm:constr type="h" for="ch" forName="item1" refType="w" fact="0.225"/>
          <dgm:constr type="t" for="ch" forName="item1" refType="h" fact="0.336"/>
          <dgm:constr type="l" for="ch" forName="item1" refType="w" fact="0.261"/>
          <dgm:constr type="primFontSz" for="ch" forName="item1" val="65"/>
          <dgm:constr type="w" for="ch" forName="item2" refType="w" fact="0.225"/>
          <dgm:constr type="h" for="ch" forName="item2" refType="w" fact="0.225"/>
          <dgm:constr type="t" for="ch" forName="item2" refType="h" fact="0.125"/>
          <dgm:constr type="l" for="ch" forName="item2" refType="w" fact="0.1"/>
          <dgm:constr type="primFontSz" for="ch" forName="item2" refType="primFontSz" refFor="ch" refForName="item1" op="equ"/>
          <dgm:constr type="w" for="ch" forName="item3" refType="w" fact="0.225"/>
          <dgm:constr type="h" for="ch" forName="item3" refType="w" fact="0.225"/>
          <dgm:constr type="t" for="ch" forName="item3" refType="h" fact="0.057"/>
          <dgm:constr type="l" for="ch" forName="item3" refType="w" fact="0.33"/>
          <dgm:constr type="primFontSz" for="ch" forName="item3" refType="primFontSz" refFor="ch" refForName="item1" op="equ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else>
    </dgm:choose>
    <dgm:ruleLst/>
    <dgm:choose name="Name4">
      <dgm:if name="Name5" axis="ch" ptType="node" func="cnt" op="gte" val="1">
        <dgm:layoutNode name="ellipse" styleLbl="tr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arrow1" styleLbl="fgShp">
          <dgm:alg type="sp"/>
          <dgm:shape xmlns:r="http://schemas.openxmlformats.org/officeDocument/2006/relationships" type="downArrow" r:blip="">
            <dgm:adjLst/>
          </dgm:shape>
          <dgm:presOf/>
          <dgm:constrLst/>
          <dgm:ruleLst/>
        </dgm:layoutNode>
        <dgm:layoutNode name="rectangle" styleLbl="revTx">
          <dgm:varLst>
            <dgm:bulletEnabled val="1"/>
          </dgm:varLst>
          <dgm:alg type="tx">
            <dgm:param type="txAnchorHorzCh" val="ctr"/>
          </dgm:alg>
          <dgm:shape xmlns:r="http://schemas.openxmlformats.org/officeDocument/2006/relationships" type="rect" r:blip="">
            <dgm:adjLst/>
          </dgm:shape>
          <dgm:choose name="Name6">
            <dgm:if name="Name7" axis="ch" ptType="node" func="cnt" op="equ" val="1">
              <dgm:presOf axis="ch desOrSelf" ptType="node node" st="1 1" cnt="1 0"/>
            </dgm:if>
            <dgm:if name="Name8" axis="ch" ptType="node" func="cnt" op="equ" val="2">
              <dgm:presOf axis="ch desOrSelf" ptType="node node" st="2 1" cnt="1 0"/>
            </dgm:if>
            <dgm:if name="Name9" axis="ch" ptType="node" func="cnt" op="equ" val="3">
              <dgm:presOf axis="ch desOrSelf" ptType="node node" st="3 1" cnt="1 0"/>
            </dgm:if>
            <dgm:else name="Name10">
              <dgm:presOf axis="ch desOrSelf" ptType="node node" st="4 1" cnt="1 0"/>
            </dgm:else>
          </dgm:choose>
          <dgm:constrLst/>
          <dgm:ruleLst>
            <dgm:rule type="primFontSz" val="5" fact="NaN" max="NaN"/>
          </dgm:ruleLst>
        </dgm:layoutNode>
        <dgm:forEach name="Name11" axis="ch" ptType="node" st="2" cnt="1">
          <dgm:layoutNode name="item1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2">
              <dgm:if name="Name13" axis="root ch" ptType="all node" func="cnt" op="equ" val="1">
                <dgm:presOf/>
              </dgm:if>
              <dgm:if name="Name14" axis="root ch" ptType="all node" func="cnt" op="equ" val="2">
                <dgm:presOf axis="root ch desOrSelf" ptType="all node node" st="1 1 1" cnt="0 1 0"/>
              </dgm:if>
              <dgm:if name="Name15" axis="root ch" ptType="all node" func="cnt" op="equ" val="3">
                <dgm:presOf axis="root ch desOrSelf" ptType="all node node" st="1 2 1" cnt="0 1 0"/>
              </dgm:if>
              <dgm:else name="Name16">
                <dgm:presOf axis="root ch desOrSelf" ptType="all node node" st="1 3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17" axis="ch" ptType="node" st="3" cnt="1">
          <dgm:layoutNode name="item2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8">
              <dgm:if name="Name19" axis="root ch" ptType="all node" func="cnt" op="equ" val="1">
                <dgm:presOf/>
              </dgm:if>
              <dgm:if name="Name20" axis="root ch" ptType="all node" func="cnt" op="equ" val="2">
                <dgm:presOf/>
              </dgm:if>
              <dgm:if name="Name21" axis="root ch" ptType="all node" func="cnt" op="equ" val="3">
                <dgm:presOf axis="root ch desOrSelf" ptType="all node node" st="1 1 1" cnt="0 1 0"/>
              </dgm:if>
              <dgm:else name="Name22">
                <dgm:presOf axis="root ch desOrSelf" ptType="all node node" st="1 2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23" axis="ch" ptType="node" st="4" cnt="1">
          <dgm:layoutNode name="item3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4">
              <dgm:if name="Name25" axis="root ch" ptType="all node" func="cnt" op="equ" val="1">
                <dgm:presOf/>
              </dgm:if>
              <dgm:if name="Name26" axis="root ch" ptType="all node" func="cnt" op="equ" val="2">
                <dgm:presOf/>
              </dgm:if>
              <dgm:if name="Name27" axis="root ch" ptType="all node" func="cnt" op="equ" val="3">
                <dgm:presOf/>
              </dgm:if>
              <dgm:else name="Name28">
                <dgm:presOf axis="root ch desOrSelf" ptType="all node node" st="1 1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layoutNode name="funnel" styleLbl="trAlignAcc1">
          <dgm:alg type="sp"/>
          <dgm:shape xmlns:r="http://schemas.openxmlformats.org/officeDocument/2006/relationships" type="funnel" r:blip="">
            <dgm:adjLst/>
          </dgm:shape>
          <dgm:presOf/>
          <dgm:constrLst/>
          <dgm:ruleLst/>
        </dgm:layoutNode>
      </dgm:if>
      <dgm:else name="Name29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38E95F-430F-41A9-870A-45C0D349F1C5}" type="datetimeFigureOut">
              <a:rPr lang="en-US" smtClean="0"/>
              <a:t>10/21/18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FB4524-8231-4097-BAFA-850A31B53A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2128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1- MC simulation engine </a:t>
            </a:r>
          </a:p>
          <a:p>
            <a:r>
              <a:rPr lang="en-US" baseline="0" dirty="0"/>
              <a:t>2- Developed by </a:t>
            </a:r>
            <a:r>
              <a:rPr lang="en-US" baseline="0" dirty="0" err="1"/>
              <a:t>potoff</a:t>
            </a:r>
            <a:r>
              <a:rPr lang="en-US" baseline="0" dirty="0"/>
              <a:t> group &amp; </a:t>
            </a:r>
            <a:r>
              <a:rPr lang="en-US" baseline="0" dirty="0" err="1"/>
              <a:t>schwibert</a:t>
            </a:r>
            <a:endParaRPr lang="en-US" baseline="0" dirty="0"/>
          </a:p>
          <a:p>
            <a:r>
              <a:rPr lang="en-US" baseline="0" dirty="0"/>
              <a:t>3- Developed for running on CPU and GPU</a:t>
            </a:r>
          </a:p>
          <a:p>
            <a:endParaRPr lang="en-US" baseline="0" dirty="0"/>
          </a:p>
          <a:p>
            <a:r>
              <a:rPr lang="en-US" baseline="0" dirty="0"/>
              <a:t>4- CPU system size &lt; 10,000</a:t>
            </a:r>
          </a:p>
          <a:p>
            <a: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5- GPU  system size &gt; 10,000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0CB5C8-3F63-DA40-A3B2-40A35631BD9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0235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Code uses the PDB values in the PDB to determine if a particular molecule should be moved or not.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FB4524-8231-4097-BAFA-850A31B53A45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7271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FB4524-8231-4097-BAFA-850A31B53A45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7805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FB4524-8231-4097-BAFA-850A31B53A45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5412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FB4524-8231-4097-BAFA-850A31B53A45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4087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FB4524-8231-4097-BAFA-850A31B53A45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3226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F3CBF8-222F-439B-916E-DAA18536C8CF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678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FB4524-8231-4097-BAFA-850A31B53A45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1067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FB4524-8231-4097-BAFA-850A31B53A4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1735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FB4524-8231-4097-BAFA-850A31B53A4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1385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Auto angles dihedrals tells </a:t>
            </a:r>
            <a:r>
              <a:rPr lang="en-US" dirty="0" err="1"/>
              <a:t>psfgen</a:t>
            </a:r>
            <a:r>
              <a:rPr lang="en-US" baseline="0" dirty="0"/>
              <a:t> to automatically generate the required angle and dihedral information.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FB4524-8231-4097-BAFA-850A31B53A4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3998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FB4524-8231-4097-BAFA-850A31B53A4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9573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 about output file when Production is running!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FB4524-8231-4097-BAFA-850A31B53A4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6630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F3CBF8-222F-439B-916E-DAA18536C8C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3100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FB4524-8231-4097-BAFA-850A31B53A45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1249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FB4524-8231-4097-BAFA-850A31B53A45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627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9F3F3-7B83-4E3D-8230-4393C9859E19}" type="datetimeFigureOut">
              <a:rPr lang="en-US" smtClean="0"/>
              <a:t>10/21/18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811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9F3F3-7B83-4E3D-8230-4393C9859E19}" type="datetimeFigureOut">
              <a:rPr lang="en-US" smtClean="0"/>
              <a:t>10/21/18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1179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9F3F3-7B83-4E3D-8230-4393C9859E19}" type="datetimeFigureOut">
              <a:rPr lang="en-US" smtClean="0"/>
              <a:t>10/21/18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584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9F3F3-7B83-4E3D-8230-4393C9859E19}" type="datetimeFigureOut">
              <a:rPr lang="en-US" smtClean="0"/>
              <a:t>10/21/18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4900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9F3F3-7B83-4E3D-8230-4393C9859E19}" type="datetimeFigureOut">
              <a:rPr lang="en-US" smtClean="0"/>
              <a:t>10/21/18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1221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9F3F3-7B83-4E3D-8230-4393C9859E19}" type="datetimeFigureOut">
              <a:rPr lang="en-US" smtClean="0"/>
              <a:t>10/21/18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415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9F3F3-7B83-4E3D-8230-4393C9859E19}" type="datetimeFigureOut">
              <a:rPr lang="en-US" smtClean="0"/>
              <a:t>10/21/18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6928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9F3F3-7B83-4E3D-8230-4393C9859E19}" type="datetimeFigureOut">
              <a:rPr lang="en-US" smtClean="0"/>
              <a:t>10/21/18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9006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9F3F3-7B83-4E3D-8230-4393C9859E19}" type="datetimeFigureOut">
              <a:rPr lang="en-US" smtClean="0"/>
              <a:t>10/21/18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454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9F3F3-7B83-4E3D-8230-4393C9859E19}" type="datetimeFigureOut">
              <a:rPr lang="en-US" smtClean="0"/>
              <a:t>10/21/18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3222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9F3F3-7B83-4E3D-8230-4393C9859E19}" type="datetimeFigureOut">
              <a:rPr lang="en-US" smtClean="0"/>
              <a:t>10/21/18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5555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49F3F3-7B83-4E3D-8230-4393C9859E19}" type="datetimeFigureOut">
              <a:rPr lang="en-US" smtClean="0"/>
              <a:t>10/21/18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2662BD-EECF-49B9-A3B1-644DE861B7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9045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tiff"/><Relationship Id="rId4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OMC-WSU/Workshop" TargetMode="External"/><Relationship Id="rId2" Type="http://schemas.openxmlformats.org/officeDocument/2006/relationships/hyperlink" Target="https://github.com/msoroush/Workshop.git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tiff"/><Relationship Id="rId5" Type="http://schemas.openxmlformats.org/officeDocument/2006/relationships/image" Target="../media/image29.tiff"/><Relationship Id="rId4" Type="http://schemas.openxmlformats.org/officeDocument/2006/relationships/image" Target="../media/image28.tiff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tif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tiff"/><Relationship Id="rId3" Type="http://schemas.openxmlformats.org/officeDocument/2006/relationships/image" Target="../media/image430.png"/><Relationship Id="rId7" Type="http://schemas.openxmlformats.org/officeDocument/2006/relationships/image" Target="../media/image28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0.png"/><Relationship Id="rId10" Type="http://schemas.openxmlformats.org/officeDocument/2006/relationships/image" Target="../media/image47.png"/><Relationship Id="rId4" Type="http://schemas.openxmlformats.org/officeDocument/2006/relationships/image" Target="../media/image440.png"/><Relationship Id="rId9" Type="http://schemas.openxmlformats.org/officeDocument/2006/relationships/image" Target="../media/image30.tif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image" Target="../media/image301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6.png"/><Relationship Id="rId7" Type="http://schemas.openxmlformats.org/officeDocument/2006/relationships/image" Target="../media/image1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png"/><Relationship Id="rId9" Type="http://schemas.openxmlformats.org/officeDocument/2006/relationships/image" Target="../media/image12.tif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038944"/>
            <a:ext cx="12192000" cy="990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</a:rPr>
              <a:t>Hands-On With Monte Carlo Simulations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5282888"/>
            <a:ext cx="9144000" cy="1295400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Mohammad </a:t>
            </a:r>
            <a:r>
              <a:rPr lang="en-US" dirty="0" err="1"/>
              <a:t>Soroush</a:t>
            </a:r>
            <a:r>
              <a:rPr lang="en-US" dirty="0"/>
              <a:t> </a:t>
            </a:r>
            <a:r>
              <a:rPr lang="en-US" dirty="0" err="1"/>
              <a:t>Barhaghi</a:t>
            </a:r>
            <a:r>
              <a:rPr lang="en-US" dirty="0"/>
              <a:t>†, </a:t>
            </a:r>
            <a:r>
              <a:rPr lang="en-US" dirty="0" err="1"/>
              <a:t>Younes</a:t>
            </a:r>
            <a:r>
              <a:rPr lang="en-US" dirty="0"/>
              <a:t> </a:t>
            </a:r>
            <a:r>
              <a:rPr lang="en-US" dirty="0" err="1"/>
              <a:t>Nejahi</a:t>
            </a:r>
            <a:r>
              <a:rPr lang="en-US" dirty="0"/>
              <a:t>‡, Loren </a:t>
            </a:r>
            <a:r>
              <a:rPr lang="en-US" dirty="0" err="1"/>
              <a:t>Schwiebert</a:t>
            </a:r>
            <a:r>
              <a:rPr lang="en-US" dirty="0"/>
              <a:t>‡, and Jeffrey Potoff† </a:t>
            </a:r>
          </a:p>
          <a:p>
            <a:r>
              <a:rPr lang="en-US" sz="2300" dirty="0"/>
              <a:t>† Department of Chemical Engineering &amp; Materials Science, College of Engineering, </a:t>
            </a:r>
          </a:p>
          <a:p>
            <a:r>
              <a:rPr lang="en-US" sz="2300" dirty="0"/>
              <a:t>‡ Department of Computer Science, College of Engineering, Wayne State University, Detroit, MI, </a:t>
            </a:r>
          </a:p>
          <a:p>
            <a:r>
              <a:rPr lang="en-US" sz="2300" dirty="0"/>
              <a:t>USA 48202 </a:t>
            </a:r>
          </a:p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0FDF86-CD1A-F643-8415-5473038ABDB7}" type="slidenum">
              <a:rPr lang="en-US" smtClean="0"/>
              <a:t>1</a:t>
            </a:fld>
            <a:endParaRPr lang="en-US" dirty="0"/>
          </a:p>
        </p:txBody>
      </p:sp>
      <p:pic>
        <p:nvPicPr>
          <p:cNvPr id="4" name="Picture 16" descr="C:\Users\Jason\School\Research\Publications_Common_Assets\GOMC_Full_Size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9552" y="186587"/>
            <a:ext cx="4152896" cy="3673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314F07B-CD91-D441-937E-975E88D02C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37167" y="354841"/>
            <a:ext cx="2261665" cy="14630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2589AA6-4D2C-6E4E-AD5C-A4A63F06F9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4321" y="354841"/>
            <a:ext cx="2928147" cy="1097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3029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NPT Monte Carlo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3846" y="1547092"/>
            <a:ext cx="10924309" cy="4354946"/>
          </a:xfrm>
        </p:spPr>
        <p:txBody>
          <a:bodyPr>
            <a:normAutofit fontScale="92500"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Create Topology and Parameter files. 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Build PDB and PSF files.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Equilibrate the SPC/E water at 300 K using NVT ensemble.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Simulation of SPC/E water at 300 K and 1.0 bar, using equilibrated system.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Use the example files to run simulation to calculate the average energy and radial distribution function.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838200" y="1323795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49927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Building new molecules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Need atomic coordinates of the molecule of interest in PDB format (</a:t>
            </a:r>
            <a:r>
              <a:rPr lang="en-US" dirty="0">
                <a:solidFill>
                  <a:srgbClr val="FF0000"/>
                </a:solidFill>
              </a:rPr>
              <a:t>provided</a:t>
            </a:r>
            <a:r>
              <a:rPr lang="en-US" dirty="0"/>
              <a:t>).</a:t>
            </a:r>
          </a:p>
          <a:p>
            <a:endParaRPr lang="en-US" dirty="0"/>
          </a:p>
          <a:p>
            <a:r>
              <a:rPr lang="en-US" dirty="0"/>
              <a:t>Entry in topology file defining bonds between atoms, map of atom names to atom types, and partial charges.</a:t>
            </a:r>
          </a:p>
          <a:p>
            <a:endParaRPr lang="en-US" dirty="0"/>
          </a:p>
          <a:p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928551" y="1319322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Diagram 4"/>
          <p:cNvGraphicFramePr/>
          <p:nvPr>
            <p:extLst/>
          </p:nvPr>
        </p:nvGraphicFramePr>
        <p:xfrm>
          <a:off x="5929745" y="1825625"/>
          <a:ext cx="6234546" cy="45343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6842133" y="3861982"/>
            <a:ext cx="11662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PSFGEN</a:t>
            </a:r>
          </a:p>
        </p:txBody>
      </p:sp>
    </p:spTree>
    <p:extLst>
      <p:ext uri="{BB962C8B-B14F-4D97-AF65-F5344CB8AC3E}">
        <p14:creationId xmlns:p14="http://schemas.microsoft.com/office/powerpoint/2010/main" val="31835207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Single PDB file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928551" y="1319322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45E8B480-1620-7A40-ACB1-30DDD632977A}"/>
              </a:ext>
            </a:extLst>
          </p:cNvPr>
          <p:cNvSpPr/>
          <p:nvPr/>
        </p:nvSpPr>
        <p:spPr>
          <a:xfrm>
            <a:off x="762444" y="1581972"/>
            <a:ext cx="1084781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ATOM      1 	H1   	SPCE    1       4.665 	 10.828  	11.349  	0.00  	0.00           </a:t>
            </a:r>
          </a:p>
          <a:p>
            <a:r>
              <a:rPr lang="en-US" sz="2400" dirty="0"/>
              <a:t>ATOM      2 	O1   	SPCE    1       4.365  	 11.775  	11.228  	0.00  	0.00            </a:t>
            </a:r>
          </a:p>
          <a:p>
            <a:r>
              <a:rPr lang="en-US" sz="2400" dirty="0"/>
              <a:t>ATOM      3	H2   	SPCE    1       4.473  	 12.272  	12.089  	0.00  	0.00 </a:t>
            </a:r>
          </a:p>
          <a:p>
            <a:r>
              <a:rPr lang="en-US" sz="2400" dirty="0"/>
              <a:t>END</a:t>
            </a:r>
          </a:p>
        </p:txBody>
      </p:sp>
      <p:sp>
        <p:nvSpPr>
          <p:cNvPr id="11" name="Line Callout 2 10">
            <a:extLst>
              <a:ext uri="{FF2B5EF4-FFF2-40B4-BE49-F238E27FC236}">
                <a16:creationId xmlns:a16="http://schemas.microsoft.com/office/drawing/2014/main" id="{11B0AD6A-06F7-FA4D-87F1-5FE128F0FDA6}"/>
              </a:ext>
            </a:extLst>
          </p:cNvPr>
          <p:cNvSpPr/>
          <p:nvPr/>
        </p:nvSpPr>
        <p:spPr>
          <a:xfrm flipH="1">
            <a:off x="443346" y="3408041"/>
            <a:ext cx="1385454" cy="803564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77156"/>
              <a:gd name="adj6" fmla="val -20667"/>
            </a:avLst>
          </a:prstGeom>
          <a:ln w="381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Atom ID</a:t>
            </a:r>
          </a:p>
        </p:txBody>
      </p:sp>
      <p:sp>
        <p:nvSpPr>
          <p:cNvPr id="12" name="Line Callout 2 11">
            <a:extLst>
              <a:ext uri="{FF2B5EF4-FFF2-40B4-BE49-F238E27FC236}">
                <a16:creationId xmlns:a16="http://schemas.microsoft.com/office/drawing/2014/main" id="{9909AAC2-895E-1546-928A-2E95E7EC48D4}"/>
              </a:ext>
            </a:extLst>
          </p:cNvPr>
          <p:cNvSpPr/>
          <p:nvPr/>
        </p:nvSpPr>
        <p:spPr>
          <a:xfrm flipH="1">
            <a:off x="1136073" y="4468014"/>
            <a:ext cx="1385454" cy="803564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209915"/>
              <a:gd name="adj6" fmla="val -24667"/>
            </a:avLst>
          </a:prstGeom>
          <a:ln w="381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Atom name</a:t>
            </a:r>
          </a:p>
        </p:txBody>
      </p:sp>
      <p:sp>
        <p:nvSpPr>
          <p:cNvPr id="13" name="Line Callout 2 12">
            <a:extLst>
              <a:ext uri="{FF2B5EF4-FFF2-40B4-BE49-F238E27FC236}">
                <a16:creationId xmlns:a16="http://schemas.microsoft.com/office/drawing/2014/main" id="{012E4026-60A2-B347-9DA4-89AB9F11F639}"/>
              </a:ext>
            </a:extLst>
          </p:cNvPr>
          <p:cNvSpPr/>
          <p:nvPr/>
        </p:nvSpPr>
        <p:spPr>
          <a:xfrm flipH="1">
            <a:off x="1828800" y="5527987"/>
            <a:ext cx="1385454" cy="803564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330605"/>
              <a:gd name="adj6" fmla="val -33667"/>
            </a:avLst>
          </a:prstGeom>
          <a:ln w="381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residue name</a:t>
            </a:r>
          </a:p>
        </p:txBody>
      </p:sp>
      <p:sp>
        <p:nvSpPr>
          <p:cNvPr id="14" name="Line Callout 2 13">
            <a:extLst>
              <a:ext uri="{FF2B5EF4-FFF2-40B4-BE49-F238E27FC236}">
                <a16:creationId xmlns:a16="http://schemas.microsoft.com/office/drawing/2014/main" id="{E615488C-FC82-6D4F-B71E-D7ACBD7E6A15}"/>
              </a:ext>
            </a:extLst>
          </p:cNvPr>
          <p:cNvSpPr/>
          <p:nvPr/>
        </p:nvSpPr>
        <p:spPr>
          <a:xfrm>
            <a:off x="4800897" y="5528010"/>
            <a:ext cx="1385454" cy="803564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334053"/>
              <a:gd name="adj6" fmla="val -15667"/>
            </a:avLst>
          </a:prstGeom>
          <a:ln w="381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Residue ID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2D4A519-6B82-DE48-A530-6BB4738C2A1D}"/>
              </a:ext>
            </a:extLst>
          </p:cNvPr>
          <p:cNvSpPr/>
          <p:nvPr/>
        </p:nvSpPr>
        <p:spPr>
          <a:xfrm>
            <a:off x="4918364" y="1427018"/>
            <a:ext cx="4211781" cy="2528178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X, Y, Z coordinates</a:t>
            </a:r>
          </a:p>
        </p:txBody>
      </p:sp>
      <p:sp>
        <p:nvSpPr>
          <p:cNvPr id="17" name="Line Callout 2 16">
            <a:extLst>
              <a:ext uri="{FF2B5EF4-FFF2-40B4-BE49-F238E27FC236}">
                <a16:creationId xmlns:a16="http://schemas.microsoft.com/office/drawing/2014/main" id="{60865A7E-40CC-4243-B21C-468062D0283D}"/>
              </a:ext>
            </a:extLst>
          </p:cNvPr>
          <p:cNvSpPr/>
          <p:nvPr/>
        </p:nvSpPr>
        <p:spPr>
          <a:xfrm flipH="1">
            <a:off x="7841672" y="4468014"/>
            <a:ext cx="1385454" cy="803564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204743"/>
              <a:gd name="adj6" fmla="val -69667"/>
            </a:avLst>
          </a:prstGeom>
          <a:ln w="381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Occupancy</a:t>
            </a:r>
          </a:p>
        </p:txBody>
      </p:sp>
      <p:sp>
        <p:nvSpPr>
          <p:cNvPr id="18" name="Line Callout 2 17">
            <a:extLst>
              <a:ext uri="{FF2B5EF4-FFF2-40B4-BE49-F238E27FC236}">
                <a16:creationId xmlns:a16="http://schemas.microsoft.com/office/drawing/2014/main" id="{F8B8E2F1-95DC-2E4A-BAE4-45AE44A3647E}"/>
              </a:ext>
            </a:extLst>
          </p:cNvPr>
          <p:cNvSpPr/>
          <p:nvPr/>
        </p:nvSpPr>
        <p:spPr>
          <a:xfrm flipH="1">
            <a:off x="8797635" y="5527987"/>
            <a:ext cx="1385454" cy="803564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332329"/>
              <a:gd name="adj6" fmla="val -69667"/>
            </a:avLst>
          </a:prstGeom>
          <a:ln w="381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Beta</a:t>
            </a:r>
          </a:p>
        </p:txBody>
      </p:sp>
    </p:spTree>
    <p:extLst>
      <p:ext uri="{BB962C8B-B14F-4D97-AF65-F5344CB8AC3E}">
        <p14:creationId xmlns:p14="http://schemas.microsoft.com/office/powerpoint/2010/main" val="39485461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Topology file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590309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RESI        </a:t>
            </a:r>
            <a:r>
              <a:rPr lang="en-US" sz="2400" b="1" dirty="0"/>
              <a:t>SPCE</a:t>
            </a:r>
            <a:r>
              <a:rPr lang="en-US" sz="2400" dirty="0"/>
              <a:t>          0.00 </a:t>
            </a:r>
          </a:p>
          <a:p>
            <a:pPr marL="0" indent="0">
              <a:buNone/>
            </a:pPr>
            <a:r>
              <a:rPr lang="en-US" sz="2400" dirty="0"/>
              <a:t>GROUP</a:t>
            </a:r>
          </a:p>
          <a:p>
            <a:pPr marL="0" indent="0">
              <a:buNone/>
            </a:pPr>
            <a:r>
              <a:rPr lang="en-US" sz="2400" dirty="0"/>
              <a:t>ATOM    O1    </a:t>
            </a:r>
            <a:r>
              <a:rPr lang="en-US" sz="2400" b="1" dirty="0"/>
              <a:t>OT</a:t>
            </a:r>
            <a:r>
              <a:rPr lang="en-US" sz="2400" dirty="0"/>
              <a:t>      -0.847600  !       O1</a:t>
            </a:r>
          </a:p>
          <a:p>
            <a:pPr marL="0" indent="0">
              <a:buNone/>
            </a:pPr>
            <a:r>
              <a:rPr lang="en-US" sz="2400" dirty="0"/>
              <a:t>ATOM    H1    </a:t>
            </a:r>
            <a:r>
              <a:rPr lang="en-US" sz="2400" b="1" dirty="0"/>
              <a:t>HT</a:t>
            </a:r>
            <a:r>
              <a:rPr lang="en-US" sz="2400" dirty="0"/>
              <a:t>        0.423800  !      /   \</a:t>
            </a:r>
          </a:p>
          <a:p>
            <a:pPr marL="0" indent="0">
              <a:buNone/>
            </a:pPr>
            <a:r>
              <a:rPr lang="en-US" sz="2400" dirty="0"/>
              <a:t>ATOM    H2    </a:t>
            </a:r>
            <a:r>
              <a:rPr lang="en-US" sz="2400" b="1" dirty="0"/>
              <a:t>HT</a:t>
            </a:r>
            <a:r>
              <a:rPr lang="en-US" sz="2400" dirty="0"/>
              <a:t>        0.423800  !  H1     H2</a:t>
            </a:r>
          </a:p>
          <a:p>
            <a:pPr marL="0" indent="0">
              <a:buNone/>
            </a:pPr>
            <a:r>
              <a:rPr lang="en-US" sz="2400" dirty="0"/>
              <a:t>BOND 	O1 H1  	 O1 H2 </a:t>
            </a:r>
          </a:p>
          <a:p>
            <a:pPr marL="0" indent="0">
              <a:buNone/>
            </a:pPr>
            <a:r>
              <a:rPr lang="en-US" sz="2400" dirty="0"/>
              <a:t>PATCHING FIRS NONE LAST NONE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28509" y="1825625"/>
            <a:ext cx="5181600" cy="4351338"/>
          </a:xfrm>
        </p:spPr>
        <p:txBody>
          <a:bodyPr>
            <a:normAutofit/>
          </a:bodyPr>
          <a:lstStyle/>
          <a:p>
            <a:r>
              <a:rPr lang="en-US" dirty="0"/>
              <a:t>Defines residue name</a:t>
            </a:r>
          </a:p>
          <a:p>
            <a:endParaRPr lang="en-US" dirty="0"/>
          </a:p>
          <a:p>
            <a:r>
              <a:rPr lang="en-US" dirty="0"/>
              <a:t>Maps atom name to atom type</a:t>
            </a:r>
          </a:p>
          <a:p>
            <a:endParaRPr lang="en-US" dirty="0"/>
          </a:p>
          <a:p>
            <a:r>
              <a:rPr lang="en-US" dirty="0"/>
              <a:t>Column 3 is the partial charge</a:t>
            </a:r>
          </a:p>
          <a:p>
            <a:endParaRPr lang="en-US" dirty="0"/>
          </a:p>
          <a:p>
            <a:r>
              <a:rPr lang="en-US" dirty="0"/>
              <a:t>Defines bonds between pairs of atoms.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928551" y="1319322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38806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Parameter file: Bonds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928551" y="1319322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821543D5-7107-DF4D-9661-9C8DD27429D2}"/>
              </a:ext>
            </a:extLst>
          </p:cNvPr>
          <p:cNvSpPr/>
          <p:nvPr/>
        </p:nvSpPr>
        <p:spPr>
          <a:xfrm>
            <a:off x="581670" y="2337516"/>
            <a:ext cx="5604681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BONDS</a:t>
            </a:r>
          </a:p>
          <a:p>
            <a:r>
              <a:rPr lang="en-US" dirty="0"/>
              <a:t>!</a:t>
            </a:r>
          </a:p>
          <a:p>
            <a:r>
              <a:rPr lang="en-US" dirty="0"/>
              <a:t>!V(bond) = </a:t>
            </a:r>
            <a:r>
              <a:rPr lang="en-US" dirty="0" err="1"/>
              <a:t>Kb</a:t>
            </a:r>
            <a:r>
              <a:rPr lang="en-US" dirty="0"/>
              <a:t>(b - b0)**2</a:t>
            </a:r>
          </a:p>
          <a:p>
            <a:r>
              <a:rPr lang="en-US" dirty="0"/>
              <a:t>!</a:t>
            </a:r>
          </a:p>
          <a:p>
            <a:r>
              <a:rPr lang="en-US" dirty="0"/>
              <a:t>!atom type    </a:t>
            </a:r>
            <a:r>
              <a:rPr lang="en-US" dirty="0" err="1">
                <a:solidFill>
                  <a:srgbClr val="FF0000"/>
                </a:solidFill>
              </a:rPr>
              <a:t>Kb</a:t>
            </a:r>
            <a:r>
              <a:rPr lang="en-US" dirty="0">
                <a:solidFill>
                  <a:srgbClr val="FF0000"/>
                </a:solidFill>
              </a:rPr>
              <a:t>(K/mole/A**2)     </a:t>
            </a:r>
            <a:r>
              <a:rPr lang="en-US" dirty="0"/>
              <a:t>b0 (A)        description</a:t>
            </a:r>
          </a:p>
          <a:p>
            <a:r>
              <a:rPr lang="en-US" dirty="0"/>
              <a:t>OT       HT        9999999999            1.000         ! Fixed.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4AFFD79-8182-9243-8AB5-5DA666B28D4D}"/>
              </a:ext>
            </a:extLst>
          </p:cNvPr>
          <p:cNvSpPr/>
          <p:nvPr/>
        </p:nvSpPr>
        <p:spPr>
          <a:xfrm>
            <a:off x="6316004" y="2337516"/>
            <a:ext cx="570767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BONDS</a:t>
            </a:r>
          </a:p>
          <a:p>
            <a:r>
              <a:rPr lang="en-US" dirty="0"/>
              <a:t>!</a:t>
            </a:r>
          </a:p>
          <a:p>
            <a:r>
              <a:rPr lang="en-US" dirty="0"/>
              <a:t>!V(bond) = </a:t>
            </a:r>
            <a:r>
              <a:rPr lang="en-US" dirty="0" err="1"/>
              <a:t>Kb</a:t>
            </a:r>
            <a:r>
              <a:rPr lang="en-US" dirty="0"/>
              <a:t>(b - b0)**2</a:t>
            </a:r>
          </a:p>
          <a:p>
            <a:r>
              <a:rPr lang="en-US" dirty="0"/>
              <a:t>!</a:t>
            </a:r>
          </a:p>
          <a:p>
            <a:r>
              <a:rPr lang="en-US" dirty="0"/>
              <a:t>!atom type      </a:t>
            </a:r>
            <a:r>
              <a:rPr lang="en-US" dirty="0" err="1">
                <a:solidFill>
                  <a:srgbClr val="FF0000"/>
                </a:solidFill>
              </a:rPr>
              <a:t>Kb</a:t>
            </a:r>
            <a:r>
              <a:rPr lang="en-US" dirty="0">
                <a:solidFill>
                  <a:srgbClr val="FF0000"/>
                </a:solidFill>
              </a:rPr>
              <a:t>(Kcal/</a:t>
            </a:r>
            <a:r>
              <a:rPr lang="en-US" dirty="0" err="1">
                <a:solidFill>
                  <a:srgbClr val="FF0000"/>
                </a:solidFill>
              </a:rPr>
              <a:t>mol</a:t>
            </a:r>
            <a:r>
              <a:rPr lang="en-US" dirty="0">
                <a:solidFill>
                  <a:srgbClr val="FF0000"/>
                </a:solidFill>
              </a:rPr>
              <a:t> /A**2)   </a:t>
            </a:r>
            <a:r>
              <a:rPr lang="en-US" dirty="0"/>
              <a:t>b0 (A)        description</a:t>
            </a:r>
          </a:p>
          <a:p>
            <a:r>
              <a:rPr lang="en-US" dirty="0"/>
              <a:t>OT       HT        9999999999                1.000         ! Fixed.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2D705C8-DE57-0A4C-A230-07F978F0E282}"/>
              </a:ext>
            </a:extLst>
          </p:cNvPr>
          <p:cNvSpPr/>
          <p:nvPr/>
        </p:nvSpPr>
        <p:spPr>
          <a:xfrm>
            <a:off x="1985535" y="1746501"/>
            <a:ext cx="139847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/>
              <a:t>EXOTIC</a:t>
            </a:r>
            <a:endParaRPr lang="en-US" sz="32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7DCEBFF-C585-114E-B040-71DB7728522E}"/>
              </a:ext>
            </a:extLst>
          </p:cNvPr>
          <p:cNvSpPr/>
          <p:nvPr/>
        </p:nvSpPr>
        <p:spPr>
          <a:xfrm>
            <a:off x="7719869" y="1758981"/>
            <a:ext cx="199733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/>
              <a:t>CHARMM</a:t>
            </a:r>
            <a:endParaRPr 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6AD1B6B3-7591-0342-8D7C-A52E1329EBB3}"/>
                  </a:ext>
                </a:extLst>
              </p:cNvPr>
              <p:cNvSpPr/>
              <p:nvPr/>
            </p:nvSpPr>
            <p:spPr>
              <a:xfrm>
                <a:off x="928551" y="5103795"/>
                <a:ext cx="394563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charset="0"/>
                            </a:rPr>
                            <m:t>𝐸</m:t>
                          </m:r>
                        </m:e>
                        <m:sub>
                          <m:r>
                            <a:rPr lang="en-US" sz="2800" i="1">
                              <a:latin typeface="Cambria Math" charset="0"/>
                            </a:rPr>
                            <m:t>𝑏𝑜𝑛𝑑</m:t>
                          </m:r>
                        </m:sub>
                      </m:sSub>
                      <m:r>
                        <a:rPr lang="en-US" sz="2800" i="1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ea typeface="Calibri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charset="0"/>
                              <a:ea typeface="Calibri" charset="0"/>
                              <a:cs typeface="Times New Roman" charset="0"/>
                            </a:rPr>
                            <m:t>𝐾</m:t>
                          </m:r>
                        </m:e>
                        <m:sub>
                          <m:r>
                            <a:rPr lang="en-US" sz="2800" i="1">
                              <a:latin typeface="Cambria Math" charset="0"/>
                              <a:ea typeface="Calibri" charset="0"/>
                              <a:cs typeface="Times New Roman" charset="0"/>
                            </a:rPr>
                            <m:t>𝑏𝑜𝑛𝑑</m:t>
                          </m:r>
                        </m:sub>
                      </m:sSub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  <a:ea typeface="Calibri" charset="0"/>
                              <a:cs typeface="Times New Roman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libri" charset="0"/>
                                  <a:cs typeface="Times New Roman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charset="0"/>
                                  <a:ea typeface="Calibri" charset="0"/>
                                  <a:cs typeface="Times New Roman" charset="0"/>
                                </a:rPr>
                                <m:t>𝑏</m:t>
                              </m:r>
                              <m:r>
                                <a:rPr lang="en-US" sz="2800" i="1">
                                  <a:latin typeface="Cambria Math" charset="0"/>
                                  <a:ea typeface="Calibri" charset="0"/>
                                  <a:cs typeface="Times New Roman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libri" charset="0"/>
                                      <a:cs typeface="Times New Roman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charset="0"/>
                                      <a:ea typeface="Calibri" charset="0"/>
                                      <a:cs typeface="Times New Roman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charset="0"/>
                                      <a:ea typeface="Calibri" charset="0"/>
                                      <a:cs typeface="Times New Roman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2800" i="1">
                              <a:latin typeface="Cambria Math" charset="0"/>
                              <a:ea typeface="Calibri" charset="0"/>
                              <a:cs typeface="Times New Roman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6AD1B6B3-7591-0342-8D7C-A52E1329EB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8551" y="5103795"/>
                <a:ext cx="3945632" cy="523220"/>
              </a:xfrm>
              <a:prstGeom prst="rect">
                <a:avLst/>
              </a:prstGeom>
              <a:blipFill>
                <a:blip r:embed="rId2"/>
                <a:stretch>
                  <a:fillRect b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C64394A6-3566-5C43-A560-F1F84CCBC224}"/>
              </a:ext>
            </a:extLst>
          </p:cNvPr>
          <p:cNvGrpSpPr/>
          <p:nvPr/>
        </p:nvGrpSpPr>
        <p:grpSpPr>
          <a:xfrm>
            <a:off x="6878024" y="4516582"/>
            <a:ext cx="3413066" cy="1759527"/>
            <a:chOff x="6878024" y="4516582"/>
            <a:chExt cx="3413066" cy="175952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510DB2C-B836-7F4A-9F05-E0DF0426EA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2492" b="23366"/>
            <a:stretch/>
          </p:blipFill>
          <p:spPr>
            <a:xfrm>
              <a:off x="7177748" y="4516582"/>
              <a:ext cx="3113342" cy="1759527"/>
            </a:xfrm>
            <a:prstGeom prst="rect">
              <a:avLst/>
            </a:prstGeom>
          </p:spPr>
        </p:pic>
        <p:sp>
          <p:nvSpPr>
            <p:cNvPr id="18" name="Left-Right Arrow 17">
              <a:extLst>
                <a:ext uri="{FF2B5EF4-FFF2-40B4-BE49-F238E27FC236}">
                  <a16:creationId xmlns:a16="http://schemas.microsoft.com/office/drawing/2014/main" id="{CE5B737F-B011-3940-9DAC-D35BC1968015}"/>
                </a:ext>
              </a:extLst>
            </p:cNvPr>
            <p:cNvSpPr/>
            <p:nvPr/>
          </p:nvSpPr>
          <p:spPr>
            <a:xfrm rot="19472632">
              <a:off x="6878024" y="4967545"/>
              <a:ext cx="1347777" cy="266657"/>
            </a:xfrm>
            <a:prstGeom prst="leftRightArrow">
              <a:avLst>
                <a:gd name="adj1" fmla="val 27767"/>
                <a:gd name="adj2" fmla="val 50000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</p:grpSp>
    </p:spTree>
    <p:extLst>
      <p:ext uri="{BB962C8B-B14F-4D97-AF65-F5344CB8AC3E}">
        <p14:creationId xmlns:p14="http://schemas.microsoft.com/office/powerpoint/2010/main" val="34343616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Parameter file: Angles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928551" y="1319322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821543D5-7107-DF4D-9661-9C8DD27429D2}"/>
              </a:ext>
            </a:extLst>
          </p:cNvPr>
          <p:cNvSpPr/>
          <p:nvPr/>
        </p:nvSpPr>
        <p:spPr>
          <a:xfrm>
            <a:off x="581671" y="2337516"/>
            <a:ext cx="561441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ANGLES</a:t>
            </a:r>
          </a:p>
          <a:p>
            <a:r>
              <a:rPr lang="en-US" dirty="0"/>
              <a:t>!</a:t>
            </a:r>
          </a:p>
          <a:p>
            <a:r>
              <a:rPr lang="en-US" dirty="0"/>
              <a:t>!V(angle) = </a:t>
            </a:r>
            <a:r>
              <a:rPr lang="en-US" dirty="0" err="1"/>
              <a:t>Ktheta</a:t>
            </a:r>
            <a:r>
              <a:rPr lang="en-US" dirty="0"/>
              <a:t>(Theta - Theta0)**2!</a:t>
            </a:r>
          </a:p>
          <a:p>
            <a:r>
              <a:rPr lang="en-US" dirty="0"/>
              <a:t>!</a:t>
            </a:r>
          </a:p>
          <a:p>
            <a:r>
              <a:rPr lang="en-US" dirty="0"/>
              <a:t>!atom types         </a:t>
            </a:r>
            <a:r>
              <a:rPr lang="en-US" dirty="0" err="1">
                <a:solidFill>
                  <a:srgbClr val="FF0000"/>
                </a:solidFill>
              </a:rPr>
              <a:t>Ktheta</a:t>
            </a:r>
            <a:r>
              <a:rPr lang="en-US" dirty="0">
                <a:solidFill>
                  <a:srgbClr val="FF0000"/>
                </a:solidFill>
              </a:rPr>
              <a:t>(K/mole/rad**2)    </a:t>
            </a:r>
            <a:r>
              <a:rPr lang="en-US" dirty="0"/>
              <a:t>Theta0(degree) </a:t>
            </a:r>
          </a:p>
          <a:p>
            <a:r>
              <a:rPr lang="en-US" dirty="0"/>
              <a:t>HT     OT      HT     9999999999                       109.50 ! fixed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2D705C8-DE57-0A4C-A230-07F978F0E282}"/>
              </a:ext>
            </a:extLst>
          </p:cNvPr>
          <p:cNvSpPr/>
          <p:nvPr/>
        </p:nvSpPr>
        <p:spPr>
          <a:xfrm>
            <a:off x="1985535" y="1746501"/>
            <a:ext cx="139847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/>
              <a:t>EXOTIC</a:t>
            </a:r>
            <a:endParaRPr lang="en-US" sz="32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7DCEBFF-C585-114E-B040-71DB7728522E}"/>
              </a:ext>
            </a:extLst>
          </p:cNvPr>
          <p:cNvSpPr/>
          <p:nvPr/>
        </p:nvSpPr>
        <p:spPr>
          <a:xfrm>
            <a:off x="7719869" y="1758981"/>
            <a:ext cx="199733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/>
              <a:t>CHARMM</a:t>
            </a:r>
            <a:endParaRPr 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50C0FC3D-8409-7F40-A06C-DE684D52FC96}"/>
                  </a:ext>
                </a:extLst>
              </p:cNvPr>
              <p:cNvSpPr/>
              <p:nvPr/>
            </p:nvSpPr>
            <p:spPr>
              <a:xfrm>
                <a:off x="1360956" y="4815595"/>
                <a:ext cx="4046108" cy="566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charset="0"/>
                            </a:rPr>
                            <m:t>𝐸</m:t>
                          </m:r>
                        </m:e>
                        <m:sub>
                          <m:r>
                            <a:rPr lang="en-US" sz="2800" i="1">
                              <a:latin typeface="Cambria Math" charset="0"/>
                            </a:rPr>
                            <m:t>𝑏𝑒𝑛𝑑</m:t>
                          </m:r>
                        </m:sub>
                      </m:sSub>
                      <m:r>
                        <a:rPr lang="en-US" sz="2800" i="1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ea typeface="Calibri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charset="0"/>
                              <a:ea typeface="Calibri" charset="0"/>
                              <a:cs typeface="Times New Roman" charset="0"/>
                            </a:rPr>
                            <m:t>𝐾</m:t>
                          </m:r>
                        </m:e>
                        <m:sub>
                          <m:r>
                            <a:rPr lang="en-US" sz="2800" i="1">
                              <a:latin typeface="Cambria Math" charset="0"/>
                              <a:ea typeface="Calibri" charset="0"/>
                              <a:cs typeface="Times New Roman" charset="0"/>
                            </a:rPr>
                            <m:t>𝑎𝑛𝑔𝑙𝑒</m:t>
                          </m:r>
                        </m:sub>
                      </m:sSub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  <a:ea typeface="Calibri" charset="0"/>
                              <a:cs typeface="Times New Roman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libri" charset="0"/>
                                  <a:cs typeface="Times New Roman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𝜃</m:t>
                              </m:r>
                              <m:r>
                                <a:rPr lang="en-US" sz="2800" i="1">
                                  <a:latin typeface="Cambria Math" charset="0"/>
                                  <a:ea typeface="Calibri" charset="0"/>
                                  <a:cs typeface="Times New Roman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libri" charset="0"/>
                                      <a:cs typeface="Times New Roman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charset="0"/>
                                      <a:ea typeface="Calibri" charset="0"/>
                                      <a:cs typeface="Times New Roman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2800" i="1">
                              <a:latin typeface="Cambria Math" charset="0"/>
                              <a:ea typeface="Calibri" charset="0"/>
                              <a:cs typeface="Times New Roman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50C0FC3D-8409-7F40-A06C-DE684D52FC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0956" y="4815595"/>
                <a:ext cx="4046108" cy="566886"/>
              </a:xfrm>
              <a:prstGeom prst="rect">
                <a:avLst/>
              </a:prstGeom>
              <a:blipFill>
                <a:blip r:embed="rId2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4C985A47-A0AE-3F40-AA5F-5EE8441DC157}"/>
              </a:ext>
            </a:extLst>
          </p:cNvPr>
          <p:cNvGrpSpPr/>
          <p:nvPr/>
        </p:nvGrpSpPr>
        <p:grpSpPr>
          <a:xfrm>
            <a:off x="7177748" y="4516582"/>
            <a:ext cx="3113342" cy="1995054"/>
            <a:chOff x="7177748" y="4516582"/>
            <a:chExt cx="3113342" cy="1995054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3892AE0-3049-EF45-B5A7-DC23C5F919E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2492" b="23366"/>
            <a:stretch/>
          </p:blipFill>
          <p:spPr>
            <a:xfrm>
              <a:off x="7177748" y="4516582"/>
              <a:ext cx="3113342" cy="1759527"/>
            </a:xfrm>
            <a:prstGeom prst="rect">
              <a:avLst/>
            </a:prstGeom>
          </p:spPr>
        </p:pic>
        <p:sp>
          <p:nvSpPr>
            <p:cNvPr id="20" name="Curved Up Arrow 19">
              <a:extLst>
                <a:ext uri="{FF2B5EF4-FFF2-40B4-BE49-F238E27FC236}">
                  <a16:creationId xmlns:a16="http://schemas.microsoft.com/office/drawing/2014/main" id="{B20992F2-23D8-474F-8AA8-C1C135EE4190}"/>
                </a:ext>
              </a:extLst>
            </p:cNvPr>
            <p:cNvSpPr/>
            <p:nvPr/>
          </p:nvSpPr>
          <p:spPr>
            <a:xfrm>
              <a:off x="7939351" y="6037176"/>
              <a:ext cx="1551013" cy="474460"/>
            </a:xfrm>
            <a:prstGeom prst="curvedUp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>
                <a:solidFill>
                  <a:schemeClr val="tx1"/>
                </a:solidFill>
              </a:endParaRPr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C80DAAF3-3C21-9047-B79A-D33779696544}"/>
              </a:ext>
            </a:extLst>
          </p:cNvPr>
          <p:cNvSpPr/>
          <p:nvPr/>
        </p:nvSpPr>
        <p:spPr>
          <a:xfrm>
            <a:off x="6345923" y="2343756"/>
            <a:ext cx="576418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ANGLES</a:t>
            </a:r>
          </a:p>
          <a:p>
            <a:r>
              <a:rPr lang="en-US" dirty="0"/>
              <a:t>!</a:t>
            </a:r>
          </a:p>
          <a:p>
            <a:r>
              <a:rPr lang="en-US" dirty="0"/>
              <a:t>!V(angle) = </a:t>
            </a:r>
            <a:r>
              <a:rPr lang="en-US" dirty="0" err="1"/>
              <a:t>Ktheta</a:t>
            </a:r>
            <a:r>
              <a:rPr lang="en-US" dirty="0"/>
              <a:t>(Theta - Theta0)**2!</a:t>
            </a:r>
          </a:p>
          <a:p>
            <a:r>
              <a:rPr lang="en-US" dirty="0"/>
              <a:t>!</a:t>
            </a:r>
          </a:p>
          <a:p>
            <a:r>
              <a:rPr lang="en-US" dirty="0"/>
              <a:t>!atom types         </a:t>
            </a:r>
            <a:r>
              <a:rPr lang="en-US" dirty="0" err="1">
                <a:solidFill>
                  <a:srgbClr val="FF0000"/>
                </a:solidFill>
              </a:rPr>
              <a:t>Ktheta</a:t>
            </a:r>
            <a:r>
              <a:rPr lang="en-US" dirty="0">
                <a:solidFill>
                  <a:srgbClr val="FF0000"/>
                </a:solidFill>
              </a:rPr>
              <a:t>(Kcal/mole/rad**2)  </a:t>
            </a:r>
            <a:r>
              <a:rPr lang="en-US" dirty="0"/>
              <a:t>Theta0(degree) </a:t>
            </a:r>
          </a:p>
          <a:p>
            <a:r>
              <a:rPr lang="en-US" dirty="0"/>
              <a:t>HT     OT      HT     9999999999                           109.50  !fixed</a:t>
            </a:r>
          </a:p>
        </p:txBody>
      </p:sp>
    </p:spTree>
    <p:extLst>
      <p:ext uri="{BB962C8B-B14F-4D97-AF65-F5344CB8AC3E}">
        <p14:creationId xmlns:p14="http://schemas.microsoft.com/office/powerpoint/2010/main" val="4442042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Parameter file: Dihedrals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928551" y="1319322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821543D5-7107-DF4D-9661-9C8DD27429D2}"/>
              </a:ext>
            </a:extLst>
          </p:cNvPr>
          <p:cNvSpPr/>
          <p:nvPr/>
        </p:nvSpPr>
        <p:spPr>
          <a:xfrm>
            <a:off x="581670" y="2337516"/>
            <a:ext cx="5259572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DIHEDRALS</a:t>
            </a:r>
          </a:p>
          <a:p>
            <a:r>
              <a:rPr lang="en-US" dirty="0"/>
              <a:t>!</a:t>
            </a:r>
          </a:p>
          <a:p>
            <a:r>
              <a:rPr lang="en-US" dirty="0"/>
              <a:t>! V(dihedral) = </a:t>
            </a:r>
            <a:r>
              <a:rPr lang="en-US" dirty="0" err="1"/>
              <a:t>Kchi</a:t>
            </a:r>
            <a:r>
              <a:rPr lang="en-US" dirty="0"/>
              <a:t>(1 + cos(n(chi) - delta))</a:t>
            </a:r>
          </a:p>
          <a:p>
            <a:r>
              <a:rPr lang="en-US" dirty="0"/>
              <a:t>!</a:t>
            </a:r>
          </a:p>
          <a:p>
            <a:r>
              <a:rPr lang="en-US" dirty="0"/>
              <a:t>!atom types         </a:t>
            </a:r>
            <a:r>
              <a:rPr lang="en-US" dirty="0" err="1">
                <a:solidFill>
                  <a:srgbClr val="FF0000"/>
                </a:solidFill>
              </a:rPr>
              <a:t>Kchi</a:t>
            </a:r>
            <a:r>
              <a:rPr lang="en-US" dirty="0">
                <a:solidFill>
                  <a:srgbClr val="FF0000"/>
                </a:solidFill>
              </a:rPr>
              <a:t>(K/mole)        n     </a:t>
            </a:r>
            <a:r>
              <a:rPr lang="en-US" dirty="0"/>
              <a:t>delta(degree) </a:t>
            </a:r>
          </a:p>
          <a:p>
            <a:r>
              <a:rPr lang="en-US" dirty="0"/>
              <a:t>X   CH2 CH2 X           0.000000          0        0.0    ! </a:t>
            </a:r>
          </a:p>
          <a:p>
            <a:r>
              <a:rPr lang="en-US" dirty="0"/>
              <a:t>X   CH2 CH2 X       355.029964          1        0.0    ! </a:t>
            </a:r>
          </a:p>
          <a:p>
            <a:r>
              <a:rPr lang="en-US" dirty="0"/>
              <a:t>X   CH2 CH2 X        -68.189775          2    180.0   ! </a:t>
            </a:r>
          </a:p>
          <a:p>
            <a:r>
              <a:rPr lang="en-US" dirty="0"/>
              <a:t>X   CH2 CH2 X       791.317812          3         0.0   !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2D705C8-DE57-0A4C-A230-07F978F0E282}"/>
              </a:ext>
            </a:extLst>
          </p:cNvPr>
          <p:cNvSpPr/>
          <p:nvPr/>
        </p:nvSpPr>
        <p:spPr>
          <a:xfrm>
            <a:off x="1985535" y="1746501"/>
            <a:ext cx="139847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/>
              <a:t>EXOTIC</a:t>
            </a:r>
            <a:endParaRPr lang="en-US" sz="32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7DCEBFF-C585-114E-B040-71DB7728522E}"/>
              </a:ext>
            </a:extLst>
          </p:cNvPr>
          <p:cNvSpPr/>
          <p:nvPr/>
        </p:nvSpPr>
        <p:spPr>
          <a:xfrm>
            <a:off x="7719869" y="1758981"/>
            <a:ext cx="199733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/>
              <a:t>CHARMM</a:t>
            </a:r>
            <a:endParaRPr lang="en-US" sz="320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7D091E3-92E1-FF42-9A53-613BC0A66DB6}"/>
              </a:ext>
            </a:extLst>
          </p:cNvPr>
          <p:cNvGrpSpPr>
            <a:grpSpLocks noChangeAspect="1"/>
          </p:cNvGrpSpPr>
          <p:nvPr/>
        </p:nvGrpSpPr>
        <p:grpSpPr>
          <a:xfrm>
            <a:off x="7180971" y="5082253"/>
            <a:ext cx="2574950" cy="1463040"/>
            <a:chOff x="6549061" y="5069608"/>
            <a:chExt cx="2069831" cy="117604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C576B9A8-3FF4-794A-9D3A-8A995FD43C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49061" y="5069608"/>
              <a:ext cx="2069831" cy="1176040"/>
            </a:xfrm>
            <a:prstGeom prst="rect">
              <a:avLst/>
            </a:prstGeom>
          </p:spPr>
        </p:pic>
        <p:sp>
          <p:nvSpPr>
            <p:cNvPr id="17" name="Curved Up Arrow 16">
              <a:extLst>
                <a:ext uri="{FF2B5EF4-FFF2-40B4-BE49-F238E27FC236}">
                  <a16:creationId xmlns:a16="http://schemas.microsoft.com/office/drawing/2014/main" id="{759E68F5-DAC8-8249-BDFA-A3EEDC1BDA71}"/>
                </a:ext>
              </a:extLst>
            </p:cNvPr>
            <p:cNvSpPr/>
            <p:nvPr/>
          </p:nvSpPr>
          <p:spPr>
            <a:xfrm rot="8253052">
              <a:off x="7310117" y="5575369"/>
              <a:ext cx="776321" cy="337542"/>
            </a:xfrm>
            <a:prstGeom prst="curvedUp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>
                <a:solidFill>
                  <a:schemeClr val="tx1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13ECAFC7-B8D2-AE41-AF71-EF79AB236DDC}"/>
                  </a:ext>
                </a:extLst>
              </p:cNvPr>
              <p:cNvSpPr/>
              <p:nvPr/>
            </p:nvSpPr>
            <p:spPr>
              <a:xfrm>
                <a:off x="1210965" y="5245894"/>
                <a:ext cx="5334281" cy="126893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charset="0"/>
                            </a:rPr>
                            <m:t>𝐸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𝑡𝑜𝑟𝑠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800" i="1">
                              <a:latin typeface="Cambria Math" charset="0"/>
                            </a:rPr>
                            <m:t>=0</m:t>
                          </m:r>
                        </m:sub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func>
                                <m:func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𝛿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13ECAFC7-B8D2-AE41-AF71-EF79AB236D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0965" y="5245894"/>
                <a:ext cx="5334281" cy="1268937"/>
              </a:xfrm>
              <a:prstGeom prst="rect">
                <a:avLst/>
              </a:prstGeom>
              <a:blipFill>
                <a:blip r:embed="rId3"/>
                <a:stretch>
                  <a:fillRect t="-105941" b="-1613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 17">
            <a:extLst>
              <a:ext uri="{FF2B5EF4-FFF2-40B4-BE49-F238E27FC236}">
                <a16:creationId xmlns:a16="http://schemas.microsoft.com/office/drawing/2014/main" id="{69874F0E-4ED3-FF4D-A504-0169AC343A0C}"/>
              </a:ext>
            </a:extLst>
          </p:cNvPr>
          <p:cNvSpPr/>
          <p:nvPr/>
        </p:nvSpPr>
        <p:spPr>
          <a:xfrm>
            <a:off x="6370595" y="2331276"/>
            <a:ext cx="5584844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DIHEDRALS</a:t>
            </a:r>
          </a:p>
          <a:p>
            <a:r>
              <a:rPr lang="en-US" dirty="0"/>
              <a:t>!</a:t>
            </a:r>
          </a:p>
          <a:p>
            <a:r>
              <a:rPr lang="en-US" dirty="0"/>
              <a:t>! V(dihedral) = </a:t>
            </a:r>
            <a:r>
              <a:rPr lang="en-US" dirty="0" err="1"/>
              <a:t>Kchi</a:t>
            </a:r>
            <a:r>
              <a:rPr lang="en-US" dirty="0"/>
              <a:t>(1 + cos(n(chi) - delta))</a:t>
            </a:r>
          </a:p>
          <a:p>
            <a:r>
              <a:rPr lang="en-US" dirty="0"/>
              <a:t>!</a:t>
            </a:r>
          </a:p>
          <a:p>
            <a:r>
              <a:rPr lang="en-US" dirty="0"/>
              <a:t>!atom types         </a:t>
            </a:r>
            <a:r>
              <a:rPr lang="en-US" dirty="0" err="1">
                <a:solidFill>
                  <a:srgbClr val="FF0000"/>
                </a:solidFill>
              </a:rPr>
              <a:t>Kchi</a:t>
            </a:r>
            <a:r>
              <a:rPr lang="en-US" dirty="0">
                <a:solidFill>
                  <a:srgbClr val="FF0000"/>
                </a:solidFill>
              </a:rPr>
              <a:t>(Kcal/mole)        n     </a:t>
            </a:r>
            <a:r>
              <a:rPr lang="en-US" dirty="0"/>
              <a:t>delta(degree) </a:t>
            </a:r>
          </a:p>
          <a:p>
            <a:r>
              <a:rPr lang="en-US" dirty="0"/>
              <a:t>X   CH2 CH2 X           0.000000               0        0.0    ! </a:t>
            </a:r>
          </a:p>
          <a:p>
            <a:r>
              <a:rPr lang="en-US" dirty="0"/>
              <a:t>X   CH2 CH2 X           0.705517               1        0.0    ! </a:t>
            </a:r>
          </a:p>
          <a:p>
            <a:r>
              <a:rPr lang="en-US" dirty="0"/>
              <a:t>X   CH2 CH2 X          -0.135507               2    180.0   ! </a:t>
            </a:r>
          </a:p>
          <a:p>
            <a:r>
              <a:rPr lang="en-US" dirty="0"/>
              <a:t>X   CH2 CH2 X           1.572510               3         0.0   ! </a:t>
            </a:r>
          </a:p>
        </p:txBody>
      </p:sp>
    </p:spTree>
    <p:extLst>
      <p:ext uri="{BB962C8B-B14F-4D97-AF65-F5344CB8AC3E}">
        <p14:creationId xmlns:p14="http://schemas.microsoft.com/office/powerpoint/2010/main" val="5332404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Parameter file: Nonbonded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928551" y="1319322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52D705C8-DE57-0A4C-A230-07F978F0E282}"/>
              </a:ext>
            </a:extLst>
          </p:cNvPr>
          <p:cNvSpPr/>
          <p:nvPr/>
        </p:nvSpPr>
        <p:spPr>
          <a:xfrm>
            <a:off x="5396762" y="1591213"/>
            <a:ext cx="200032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/>
              <a:t>EXOTIC</a:t>
            </a:r>
            <a:endParaRPr 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55F92656-8CBD-364F-AF36-15BF003DECD7}"/>
                  </a:ext>
                </a:extLst>
              </p:cNvPr>
              <p:cNvSpPr/>
              <p:nvPr/>
            </p:nvSpPr>
            <p:spPr>
              <a:xfrm>
                <a:off x="478175" y="5047658"/>
                <a:ext cx="5850319" cy="12202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𝑉𝐷𝑊</m:t>
                          </m:r>
                        </m:sub>
                      </m:sSub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charset="0"/>
                                </a:rPr>
                                <m:t>𝑖𝑗</m:t>
                              </m:r>
                            </m:sub>
                          </m:sSub>
                        </m:e>
                      </m:d>
                      <m:r>
                        <a:rPr lang="en-US" sz="280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charset="0"/>
                            </a:rPr>
                            <m:t>𝐶</m:t>
                          </m:r>
                        </m:e>
                        <m:sub>
                          <m:r>
                            <a:rPr lang="en-US" sz="2800" i="1"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charset="0"/>
                            </a:rPr>
                            <m:t>𝜀</m:t>
                          </m:r>
                        </m:e>
                        <m:sub>
                          <m:r>
                            <a:rPr lang="en-US" sz="2800" i="1">
                              <a:latin typeface="Cambria Math" charset="0"/>
                            </a:rPr>
                            <m:t>𝑖𝑗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charset="0"/>
                                            </a:rPr>
                                            <m:t>𝜎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2800" i="1">
                                  <a:latin typeface="Cambria Math" charset="0"/>
                                </a:rPr>
                                <m:t>𝑛</m:t>
                              </m:r>
                            </m:sup>
                          </m:sSup>
                          <m:r>
                            <a:rPr lang="en-US" sz="2800">
                              <a:latin typeface="Cambria Math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charset="0"/>
                                            </a:rPr>
                                            <m:t>𝜎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2800">
                                  <a:latin typeface="Cambria Math" charset="0"/>
                                </a:rPr>
                                <m:t>6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55F92656-8CBD-364F-AF36-15BF003DEC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175" y="5047658"/>
                <a:ext cx="5850319" cy="122027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0F6DD68-1D30-1B46-8CFE-2AE9A11D889C}"/>
                  </a:ext>
                </a:extLst>
              </p:cNvPr>
              <p:cNvSpPr/>
              <p:nvPr/>
            </p:nvSpPr>
            <p:spPr>
              <a:xfrm>
                <a:off x="7159471" y="5186093"/>
                <a:ext cx="3759042" cy="9434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charset="0"/>
                            </a:rPr>
                            <m:t>𝐶</m:t>
                          </m:r>
                        </m:e>
                        <m:sub>
                          <m:r>
                            <a:rPr lang="en-US" sz="2800" i="1"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r>
                        <a:rPr lang="en-US" sz="2800">
                          <a:latin typeface="Cambria Math" charset="0"/>
                        </a:rPr>
                        <m:t>=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i="1">
                                  <a:latin typeface="Cambria Math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sz="2800" i="1">
                                  <a:latin typeface="Cambria Math" charset="0"/>
                                </a:rPr>
                                <m:t>𝑛</m:t>
                              </m:r>
                              <m:r>
                                <a:rPr lang="en-US" sz="2800">
                                  <a:latin typeface="Cambria Math" charset="0"/>
                                </a:rPr>
                                <m:t>−6</m:t>
                              </m:r>
                            </m:den>
                          </m:f>
                        </m:e>
                      </m:d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𝑛</m:t>
                                  </m:r>
                                </m:num>
                                <m:den>
                                  <m:r>
                                    <a:rPr lang="en-US" sz="2800">
                                      <a:latin typeface="Cambria Math" charset="0"/>
                                    </a:rPr>
                                    <m:t>6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f>
                            <m:fPr>
                              <m:type m:val="lin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>
                                  <a:latin typeface="Cambria Math" charset="0"/>
                                </a:rPr>
                                <m:t>6</m:t>
                              </m:r>
                            </m:num>
                            <m:den>
                              <m:r>
                                <a:rPr lang="en-US" sz="2800" i="1">
                                  <a:latin typeface="Cambria Math" charset="0"/>
                                </a:rPr>
                                <m:t>𝑛</m:t>
                              </m:r>
                            </m:den>
                          </m:f>
                          <m:r>
                            <a:rPr lang="en-US" sz="2800">
                              <a:latin typeface="Cambria Math" charset="0"/>
                            </a:rPr>
                            <m:t>−6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0F6DD68-1D30-1B46-8CFE-2AE9A11D88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9471" y="5186093"/>
                <a:ext cx="3759042" cy="943400"/>
              </a:xfrm>
              <a:prstGeom prst="rect">
                <a:avLst/>
              </a:prstGeom>
              <a:blipFill>
                <a:blip r:embed="rId3"/>
                <a:stretch>
                  <a:fillRect t="-50667" b="-18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7A5DB3F6-7190-BD49-8BB3-ABF91A751A39}"/>
              </a:ext>
            </a:extLst>
          </p:cNvPr>
          <p:cNvSpPr/>
          <p:nvPr/>
        </p:nvSpPr>
        <p:spPr>
          <a:xfrm>
            <a:off x="581669" y="2337516"/>
            <a:ext cx="11373769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NONBONDED_MIE </a:t>
            </a:r>
          </a:p>
          <a:p>
            <a:r>
              <a:rPr lang="en-US" dirty="0"/>
              <a:t>!</a:t>
            </a:r>
          </a:p>
          <a:p>
            <a:r>
              <a:rPr lang="en-US" dirty="0"/>
              <a:t>! V(</a:t>
            </a:r>
            <a:r>
              <a:rPr lang="en-US" dirty="0" err="1"/>
              <a:t>mie</a:t>
            </a:r>
            <a:r>
              <a:rPr lang="en-US" dirty="0"/>
              <a:t>) = 4*eps*((</a:t>
            </a:r>
            <a:r>
              <a:rPr lang="en-US" dirty="0" err="1"/>
              <a:t>sig_ij</a:t>
            </a:r>
            <a:r>
              <a:rPr lang="en-US" dirty="0"/>
              <a:t>/</a:t>
            </a:r>
            <a:r>
              <a:rPr lang="en-US" dirty="0" err="1"/>
              <a:t>r_ij</a:t>
            </a:r>
            <a:r>
              <a:rPr lang="en-US" dirty="0"/>
              <a:t>)**n-(</a:t>
            </a:r>
            <a:r>
              <a:rPr lang="en-US" dirty="0" err="1"/>
              <a:t>sig_ij</a:t>
            </a:r>
            <a:r>
              <a:rPr lang="en-US" dirty="0"/>
              <a:t>/</a:t>
            </a:r>
            <a:r>
              <a:rPr lang="en-US" dirty="0" err="1"/>
              <a:t>r_ij</a:t>
            </a:r>
            <a:r>
              <a:rPr lang="en-US" dirty="0"/>
              <a:t>)**6)</a:t>
            </a:r>
          </a:p>
          <a:p>
            <a:r>
              <a:rPr lang="en-US" dirty="0"/>
              <a:t>!</a:t>
            </a:r>
          </a:p>
          <a:p>
            <a:r>
              <a:rPr lang="en-US" dirty="0"/>
              <a:t>!atom type	eps</a:t>
            </a:r>
            <a:r>
              <a:rPr lang="en-US" dirty="0">
                <a:solidFill>
                  <a:srgbClr val="FF0000"/>
                </a:solidFill>
              </a:rPr>
              <a:t>(K) 	sigma(A)		n	</a:t>
            </a:r>
            <a:r>
              <a:rPr lang="en-US" dirty="0"/>
              <a:t>eps,1-4</a:t>
            </a:r>
            <a:r>
              <a:rPr lang="en-US" dirty="0">
                <a:solidFill>
                  <a:srgbClr val="FF0000"/>
                </a:solidFill>
              </a:rPr>
              <a:t>(K) 	sigma,1-4(A)	n,1-4      !description</a:t>
            </a:r>
            <a:endParaRPr lang="en-US" dirty="0"/>
          </a:p>
          <a:p>
            <a:r>
              <a:rPr lang="en-US" dirty="0"/>
              <a:t>CH4     	               78.2054	3.167		12   	 0.00		0.000		0 	! SPCE</a:t>
            </a:r>
          </a:p>
          <a:p>
            <a:r>
              <a:rPr lang="en-US" dirty="0"/>
              <a:t>HT     		0.0000     0.000      		12   	 0.00	     	0.000      		0 	! SPCE</a:t>
            </a:r>
          </a:p>
        </p:txBody>
      </p:sp>
    </p:spTree>
    <p:extLst>
      <p:ext uri="{BB962C8B-B14F-4D97-AF65-F5344CB8AC3E}">
        <p14:creationId xmlns:p14="http://schemas.microsoft.com/office/powerpoint/2010/main" val="39198408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Parameter file: Nonbonded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928551" y="1319322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52D705C8-DE57-0A4C-A230-07F978F0E282}"/>
              </a:ext>
            </a:extLst>
          </p:cNvPr>
          <p:cNvSpPr/>
          <p:nvPr/>
        </p:nvSpPr>
        <p:spPr>
          <a:xfrm>
            <a:off x="5396762" y="1591213"/>
            <a:ext cx="200032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/>
              <a:t>CHARMM</a:t>
            </a:r>
            <a:endParaRPr 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55F92656-8CBD-364F-AF36-15BF003DECD7}"/>
                  </a:ext>
                </a:extLst>
              </p:cNvPr>
              <p:cNvSpPr/>
              <p:nvPr/>
            </p:nvSpPr>
            <p:spPr>
              <a:xfrm>
                <a:off x="2432400" y="5047658"/>
                <a:ext cx="7327199" cy="12202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𝑉𝐷𝑊</m:t>
                          </m:r>
                        </m:sub>
                      </m:sSub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charset="0"/>
                                </a:rPr>
                                <m:t>𝑖𝑗</m:t>
                              </m:r>
                            </m:sub>
                          </m:sSub>
                        </m:e>
                      </m:d>
                      <m:r>
                        <a:rPr lang="en-US" sz="280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charset="0"/>
                            </a:rPr>
                            <m:t>𝜀</m:t>
                          </m:r>
                        </m:e>
                        <m:sub>
                          <m:r>
                            <a:rPr lang="en-US" sz="2800" i="1">
                              <a:latin typeface="Cambria Math" charset="0"/>
                            </a:rPr>
                            <m:t>𝑖𝑗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</m:e>
                                        <m:sub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𝑚𝑖𝑛</m:t>
                                          </m:r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2800" i="1">
                                              <a:latin typeface="Cambria Math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sup>
                          </m:sSup>
                          <m:r>
                            <a:rPr lang="en-US" sz="2800">
                              <a:latin typeface="Cambria Math" charset="0"/>
                            </a:rPr>
                            <m:t>−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</m:e>
                                        <m:sub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𝑚𝑖𝑛</m:t>
                                          </m:r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2800" i="1">
                                              <a:latin typeface="Cambria Math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2800">
                                  <a:latin typeface="Cambria Math" charset="0"/>
                                </a:rPr>
                                <m:t>6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55F92656-8CBD-364F-AF36-15BF003DEC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2400" y="5047658"/>
                <a:ext cx="7327199" cy="122027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FF481490-6470-634B-9EE1-8782BB4406AC}"/>
              </a:ext>
            </a:extLst>
          </p:cNvPr>
          <p:cNvSpPr/>
          <p:nvPr/>
        </p:nvSpPr>
        <p:spPr>
          <a:xfrm>
            <a:off x="122830" y="2337516"/>
            <a:ext cx="1206917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NONBONDED </a:t>
            </a:r>
          </a:p>
          <a:p>
            <a:r>
              <a:rPr lang="en-US" dirty="0"/>
              <a:t>!</a:t>
            </a:r>
          </a:p>
          <a:p>
            <a:r>
              <a:rPr lang="en-US" dirty="0"/>
              <a:t>! V(LJ) = </a:t>
            </a:r>
            <a:r>
              <a:rPr lang="en-US" dirty="0" err="1"/>
              <a:t>eps,i,j</a:t>
            </a:r>
            <a:r>
              <a:rPr lang="en-US" dirty="0"/>
              <a:t>[(</a:t>
            </a:r>
            <a:r>
              <a:rPr lang="en-US" dirty="0" err="1"/>
              <a:t>Rmin,i,j</a:t>
            </a:r>
            <a:r>
              <a:rPr lang="en-US" dirty="0"/>
              <a:t>/</a:t>
            </a:r>
            <a:r>
              <a:rPr lang="en-US" dirty="0" err="1"/>
              <a:t>ri,j</a:t>
            </a:r>
            <a:r>
              <a:rPr lang="en-US" dirty="0"/>
              <a:t>)**12 - 2(</a:t>
            </a:r>
            <a:r>
              <a:rPr lang="en-US" dirty="0" err="1"/>
              <a:t>Rmin,i,j</a:t>
            </a:r>
            <a:r>
              <a:rPr lang="en-US" dirty="0"/>
              <a:t>/</a:t>
            </a:r>
            <a:r>
              <a:rPr lang="en-US" dirty="0" err="1"/>
              <a:t>ri,j</a:t>
            </a:r>
            <a:r>
              <a:rPr lang="en-US" dirty="0"/>
              <a:t>)**6]</a:t>
            </a:r>
          </a:p>
          <a:p>
            <a:r>
              <a:rPr lang="en-US" dirty="0"/>
              <a:t>!</a:t>
            </a:r>
          </a:p>
          <a:p>
            <a:r>
              <a:rPr lang="en-US" dirty="0"/>
              <a:t>!atom type	</a:t>
            </a:r>
            <a:r>
              <a:rPr lang="en-US" dirty="0">
                <a:solidFill>
                  <a:srgbClr val="FF0000"/>
                </a:solidFill>
              </a:rPr>
              <a:t>ignored	</a:t>
            </a:r>
            <a:r>
              <a:rPr lang="en-US" dirty="0"/>
              <a:t>eps</a:t>
            </a:r>
            <a:r>
              <a:rPr lang="en-US" dirty="0">
                <a:solidFill>
                  <a:srgbClr val="FF0000"/>
                </a:solidFill>
              </a:rPr>
              <a:t>(Kcal/</a:t>
            </a:r>
            <a:r>
              <a:rPr lang="en-US" dirty="0" err="1">
                <a:solidFill>
                  <a:srgbClr val="FF0000"/>
                </a:solidFill>
              </a:rPr>
              <a:t>mol</a:t>
            </a:r>
            <a:r>
              <a:rPr lang="en-US" dirty="0">
                <a:solidFill>
                  <a:srgbClr val="FF0000"/>
                </a:solidFill>
              </a:rPr>
              <a:t>)	</a:t>
            </a:r>
            <a:r>
              <a:rPr lang="en-US" dirty="0" err="1">
                <a:solidFill>
                  <a:srgbClr val="FF0000"/>
                </a:solidFill>
              </a:rPr>
              <a:t>Rmin</a:t>
            </a:r>
            <a:r>
              <a:rPr lang="en-US" dirty="0">
                <a:solidFill>
                  <a:srgbClr val="FF0000"/>
                </a:solidFill>
              </a:rPr>
              <a:t>/2(A)	ignored	</a:t>
            </a:r>
            <a:r>
              <a:rPr lang="en-US" dirty="0"/>
              <a:t>eps,1-4</a:t>
            </a:r>
            <a:r>
              <a:rPr lang="en-US" dirty="0">
                <a:solidFill>
                  <a:srgbClr val="FF0000"/>
                </a:solidFill>
              </a:rPr>
              <a:t>(Kcal/</a:t>
            </a:r>
            <a:r>
              <a:rPr lang="en-US" dirty="0" err="1">
                <a:solidFill>
                  <a:srgbClr val="FF0000"/>
                </a:solidFill>
              </a:rPr>
              <a:t>mol</a:t>
            </a:r>
            <a:r>
              <a:rPr lang="en-US" dirty="0">
                <a:solidFill>
                  <a:srgbClr val="FF0000"/>
                </a:solidFill>
              </a:rPr>
              <a:t>)	</a:t>
            </a:r>
            <a:r>
              <a:rPr lang="en-US" dirty="0" err="1">
                <a:solidFill>
                  <a:srgbClr val="FF0000"/>
                </a:solidFill>
              </a:rPr>
              <a:t>Rmin</a:t>
            </a:r>
            <a:r>
              <a:rPr lang="en-US" dirty="0">
                <a:solidFill>
                  <a:srgbClr val="FF0000"/>
                </a:solidFill>
              </a:rPr>
              <a:t>/2,1-4(A)  !description</a:t>
            </a:r>
            <a:endParaRPr lang="en-US" dirty="0"/>
          </a:p>
          <a:p>
            <a:r>
              <a:rPr lang="en-US" dirty="0"/>
              <a:t>OT    		 0.0          -0.15541                   1.7774185	 0.0 	0.00 		0.00	          ! SPCE</a:t>
            </a:r>
          </a:p>
          <a:p>
            <a:r>
              <a:rPr lang="en-US" dirty="0"/>
              <a:t>HT    		 0.0           0.00000                   0.0000000 	 0.0 	0.00 		0.00	          ! SPCE</a:t>
            </a:r>
          </a:p>
        </p:txBody>
      </p:sp>
    </p:spTree>
    <p:extLst>
      <p:ext uri="{BB962C8B-B14F-4D97-AF65-F5344CB8AC3E}">
        <p14:creationId xmlns:p14="http://schemas.microsoft.com/office/powerpoint/2010/main" val="12023117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Parameter file: </a:t>
            </a:r>
            <a:r>
              <a:rPr lang="en-US" dirty="0" err="1"/>
              <a:t>Nonbonded</a:t>
            </a:r>
            <a:r>
              <a:rPr lang="en-US" dirty="0"/>
              <a:t> Fix (</a:t>
            </a:r>
            <a:r>
              <a:rPr lang="en-US" dirty="0" err="1"/>
              <a:t>adsorbates</a:t>
            </a:r>
            <a:r>
              <a:rPr lang="en-US" dirty="0"/>
              <a:t>)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928551" y="1319322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52D705C8-DE57-0A4C-A230-07F978F0E282}"/>
              </a:ext>
            </a:extLst>
          </p:cNvPr>
          <p:cNvSpPr/>
          <p:nvPr/>
        </p:nvSpPr>
        <p:spPr>
          <a:xfrm>
            <a:off x="5396762" y="1591213"/>
            <a:ext cx="200032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/>
              <a:t>EXOTIC</a:t>
            </a:r>
            <a:endParaRPr lang="en-US" sz="32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A5DB3F6-7190-BD49-8BB3-ABF91A751A39}"/>
              </a:ext>
            </a:extLst>
          </p:cNvPr>
          <p:cNvSpPr/>
          <p:nvPr/>
        </p:nvSpPr>
        <p:spPr>
          <a:xfrm>
            <a:off x="581669" y="2337516"/>
            <a:ext cx="11373769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NBFIX_MIE </a:t>
            </a:r>
          </a:p>
          <a:p>
            <a:r>
              <a:rPr lang="en-US" dirty="0"/>
              <a:t>!</a:t>
            </a:r>
          </a:p>
          <a:p>
            <a:r>
              <a:rPr lang="en-US" dirty="0"/>
              <a:t>! V(</a:t>
            </a:r>
            <a:r>
              <a:rPr lang="en-US" dirty="0" err="1"/>
              <a:t>mie</a:t>
            </a:r>
            <a:r>
              <a:rPr lang="en-US" dirty="0"/>
              <a:t>) = 4*eps*((</a:t>
            </a:r>
            <a:r>
              <a:rPr lang="en-US" dirty="0" err="1"/>
              <a:t>sig_ij</a:t>
            </a:r>
            <a:r>
              <a:rPr lang="en-US" dirty="0"/>
              <a:t>/</a:t>
            </a:r>
            <a:r>
              <a:rPr lang="en-US" dirty="0" err="1"/>
              <a:t>r_ij</a:t>
            </a:r>
            <a:r>
              <a:rPr lang="en-US" dirty="0"/>
              <a:t>)**n-(</a:t>
            </a:r>
            <a:r>
              <a:rPr lang="en-US" dirty="0" err="1"/>
              <a:t>sig_ij</a:t>
            </a:r>
            <a:r>
              <a:rPr lang="en-US" dirty="0"/>
              <a:t>/</a:t>
            </a:r>
            <a:r>
              <a:rPr lang="en-US" dirty="0" err="1"/>
              <a:t>r_ij</a:t>
            </a:r>
            <a:r>
              <a:rPr lang="en-US" dirty="0"/>
              <a:t>)**6)</a:t>
            </a:r>
          </a:p>
          <a:p>
            <a:r>
              <a:rPr lang="en-US" dirty="0"/>
              <a:t>!</a:t>
            </a:r>
          </a:p>
          <a:p>
            <a:r>
              <a:rPr lang="en-US" dirty="0"/>
              <a:t>!type1    type2	eps</a:t>
            </a:r>
            <a:r>
              <a:rPr lang="en-US" dirty="0">
                <a:solidFill>
                  <a:srgbClr val="FF0000"/>
                </a:solidFill>
              </a:rPr>
              <a:t>(K) 	sigma</a:t>
            </a:r>
            <a:r>
              <a:rPr lang="en-US" dirty="0"/>
              <a:t>(A)		n	eps,1-4(</a:t>
            </a:r>
            <a:r>
              <a:rPr lang="en-US" dirty="0">
                <a:solidFill>
                  <a:srgbClr val="FF0000"/>
                </a:solidFill>
              </a:rPr>
              <a:t>K</a:t>
            </a:r>
            <a:r>
              <a:rPr lang="en-US" dirty="0"/>
              <a:t>) 	</a:t>
            </a:r>
            <a:r>
              <a:rPr lang="en-US" dirty="0">
                <a:solidFill>
                  <a:srgbClr val="FF0000"/>
                </a:solidFill>
              </a:rPr>
              <a:t>sigma</a:t>
            </a:r>
            <a:r>
              <a:rPr lang="en-US" dirty="0"/>
              <a:t>,1-4(A)	n,1-4      !description</a:t>
            </a:r>
          </a:p>
          <a:p>
            <a:r>
              <a:rPr lang="en-US" dirty="0"/>
              <a:t>C   	C     	0.00	0.000		0   	 0.00		0.000		0 	! </a:t>
            </a:r>
          </a:p>
          <a:p>
            <a:r>
              <a:rPr lang="en-US" dirty="0"/>
              <a:t>C   	H     	0.00	0.000		0      	 0.00      		0.000		0 	! </a:t>
            </a:r>
          </a:p>
          <a:p>
            <a:r>
              <a:rPr lang="en-US" dirty="0"/>
              <a:t>C   	O      	0.00       	0.000      		0   	 0.00	     	0.000      		0 	! </a:t>
            </a:r>
          </a:p>
          <a:p>
            <a:r>
              <a:rPr lang="en-US" dirty="0"/>
              <a:t>C   	ZN      	0.00       	0.000      		0   	 0.00	     	0.000      		0 	!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3A619E4F-EC7E-C743-8DA4-4A8125138092}"/>
                  </a:ext>
                </a:extLst>
              </p:cNvPr>
              <p:cNvSpPr/>
              <p:nvPr/>
            </p:nvSpPr>
            <p:spPr>
              <a:xfrm>
                <a:off x="581669" y="5534716"/>
                <a:ext cx="3121304" cy="58875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charset="0"/>
                            </a:rPr>
                            <m:t>𝜎</m:t>
                          </m:r>
                        </m:e>
                        <m:sub>
                          <m:r>
                            <a:rPr lang="en-US" sz="2800" i="1">
                              <a:latin typeface="Cambria Math" charset="0"/>
                            </a:rPr>
                            <m:t>𝑖𝑗</m:t>
                          </m:r>
                        </m:sub>
                      </m:sSub>
                      <m:r>
                        <a:rPr lang="en-US" sz="2800">
                          <a:latin typeface="Cambria Math" charset="0"/>
                        </a:rPr>
                        <m:t>=</m:t>
                      </m:r>
                      <m:f>
                        <m:fPr>
                          <m:type m:val="lin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𝑖𝑖</m:t>
                                  </m:r>
                                </m:sub>
                              </m:sSub>
                              <m:r>
                                <a:rPr lang="en-US" sz="2800">
                                  <a:latin typeface="Cambria Math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𝑗𝑗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sz="2800">
                              <a:latin typeface="Cambria Math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3A619E4F-EC7E-C743-8DA4-4A81251380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669" y="5534716"/>
                <a:ext cx="3121304" cy="588751"/>
              </a:xfrm>
              <a:prstGeom prst="rect">
                <a:avLst/>
              </a:prstGeom>
              <a:blipFill>
                <a:blip r:embed="rId2"/>
                <a:stretch>
                  <a:fillRect t="-108511" r="-2834" b="-1659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714C8A1E-CA6F-A44B-AA85-DA08DCF35E55}"/>
                  </a:ext>
                </a:extLst>
              </p:cNvPr>
              <p:cNvSpPr/>
              <p:nvPr/>
            </p:nvSpPr>
            <p:spPr>
              <a:xfrm>
                <a:off x="5018076" y="5522021"/>
                <a:ext cx="2155847" cy="61414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charset="0"/>
                            </a:rPr>
                            <m:t>𝜀</m:t>
                          </m:r>
                        </m:e>
                        <m:sub>
                          <m:r>
                            <a:rPr lang="en-US" sz="2800" i="1">
                              <a:latin typeface="Cambria Math" charset="0"/>
                            </a:rPr>
                            <m:t>𝑖𝑗</m:t>
                          </m:r>
                        </m:sub>
                      </m:sSub>
                      <m:r>
                        <a:rPr lang="en-US" sz="2800">
                          <a:latin typeface="Cambria Math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charset="0"/>
                                </a:rPr>
                                <m:t>𝑖𝑖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charset="0"/>
                                </a:rPr>
                                <m:t>𝑗𝑗</m:t>
                              </m:r>
                            </m:sub>
                          </m:sSub>
                        </m:e>
                      </m:ra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714C8A1E-CA6F-A44B-AA85-DA08DCF35E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8076" y="5522021"/>
                <a:ext cx="2155847" cy="614142"/>
              </a:xfrm>
              <a:prstGeom prst="rect">
                <a:avLst/>
              </a:prstGeom>
              <a:blipFill>
                <a:blip r:embed="rId3"/>
                <a:stretch>
                  <a:fillRect b="-20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5A40604C-CB15-9445-82C0-6A46E811B0C6}"/>
                  </a:ext>
                </a:extLst>
              </p:cNvPr>
              <p:cNvSpPr/>
              <p:nvPr/>
            </p:nvSpPr>
            <p:spPr>
              <a:xfrm>
                <a:off x="8173249" y="5534715"/>
                <a:ext cx="3180551" cy="58875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charset="0"/>
                            </a:rPr>
                            <m:t>𝑛</m:t>
                          </m:r>
                        </m:e>
                        <m:sub>
                          <m:r>
                            <a:rPr lang="en-US" sz="2800" i="1">
                              <a:latin typeface="Cambria Math" charset="0"/>
                            </a:rPr>
                            <m:t>𝑖𝑗</m:t>
                          </m:r>
                        </m:sub>
                      </m:sSub>
                      <m:r>
                        <a:rPr lang="en-US" sz="2800">
                          <a:latin typeface="Cambria Math" charset="0"/>
                        </a:rPr>
                        <m:t>=</m:t>
                      </m:r>
                      <m:f>
                        <m:fPr>
                          <m:type m:val="lin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𝑖𝑖</m:t>
                                  </m:r>
                                </m:sub>
                              </m:sSub>
                              <m:r>
                                <a:rPr lang="en-US" sz="2800">
                                  <a:latin typeface="Cambria Math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𝑗𝑗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sz="2800">
                              <a:latin typeface="Cambria Math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5A40604C-CB15-9445-82C0-6A46E811B0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3249" y="5534715"/>
                <a:ext cx="3180551" cy="588751"/>
              </a:xfrm>
              <a:prstGeom prst="rect">
                <a:avLst/>
              </a:prstGeom>
              <a:blipFill>
                <a:blip r:embed="rId4"/>
                <a:stretch>
                  <a:fillRect t="-108511" r="-2789" b="-1659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633444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Tutorial files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 GitHub</a:t>
            </a:r>
          </a:p>
          <a:p>
            <a:endParaRPr lang="en-US" dirty="0"/>
          </a:p>
          <a:p>
            <a:r>
              <a:rPr lang="en-US" dirty="0"/>
              <a:t>Git clone </a:t>
            </a:r>
            <a:r>
              <a:rPr lang="en-US" u="sng" dirty="0">
                <a:hlinkClick r:id="rId2"/>
              </a:rPr>
              <a:t>https://github.com/</a:t>
            </a:r>
            <a:r>
              <a:rPr lang="en-US" dirty="0">
                <a:hlinkClick r:id="rId3"/>
              </a:rPr>
              <a:t> GOMC-WSU </a:t>
            </a:r>
            <a:r>
              <a:rPr lang="en-US" u="sng" dirty="0">
                <a:hlinkClick r:id="rId2"/>
              </a:rPr>
              <a:t>/Workshop.git</a:t>
            </a:r>
            <a:endParaRPr lang="en-US" u="sng" dirty="0"/>
          </a:p>
          <a:p>
            <a:pPr marL="0" indent="0">
              <a:buNone/>
            </a:pPr>
            <a:endParaRPr lang="en-US" u="sng" dirty="0"/>
          </a:p>
          <a:p>
            <a:r>
              <a:rPr lang="en-US" dirty="0"/>
              <a:t>Website </a:t>
            </a:r>
            <a:r>
              <a:rPr lang="en-US" dirty="0">
                <a:hlinkClick r:id="rId3"/>
              </a:rPr>
              <a:t>https://github.com/GOMC-WSU/Workshop</a:t>
            </a:r>
            <a:endParaRPr lang="en-US" dirty="0"/>
          </a:p>
          <a:p>
            <a:endParaRPr lang="en-US" dirty="0"/>
          </a:p>
          <a:p>
            <a:r>
              <a:rPr lang="en-US" dirty="0"/>
              <a:t>To run example: copy GOMC_CPU_NVT from GOMC/bin to Workshop/NPT/SPCE/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909501" y="1341257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90719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Parameter file: </a:t>
            </a:r>
            <a:r>
              <a:rPr lang="en-US" dirty="0" err="1"/>
              <a:t>Nonbonded</a:t>
            </a:r>
            <a:r>
              <a:rPr lang="en-US" dirty="0"/>
              <a:t> Fix (</a:t>
            </a:r>
            <a:r>
              <a:rPr lang="en-US" dirty="0" err="1"/>
              <a:t>adsorbates</a:t>
            </a:r>
            <a:r>
              <a:rPr lang="en-US" dirty="0"/>
              <a:t>)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928551" y="1319322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52D705C8-DE57-0A4C-A230-07F978F0E282}"/>
              </a:ext>
            </a:extLst>
          </p:cNvPr>
          <p:cNvSpPr/>
          <p:nvPr/>
        </p:nvSpPr>
        <p:spPr>
          <a:xfrm>
            <a:off x="5396762" y="1591213"/>
            <a:ext cx="200032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/>
              <a:t>CHARMM</a:t>
            </a:r>
            <a:endParaRPr lang="en-US" sz="32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F481490-6470-634B-9EE1-8782BB4406AC}"/>
              </a:ext>
            </a:extLst>
          </p:cNvPr>
          <p:cNvSpPr/>
          <p:nvPr/>
        </p:nvSpPr>
        <p:spPr>
          <a:xfrm>
            <a:off x="122830" y="2337516"/>
            <a:ext cx="1206917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NBFIX </a:t>
            </a:r>
          </a:p>
          <a:p>
            <a:r>
              <a:rPr lang="en-US" dirty="0"/>
              <a:t>!</a:t>
            </a:r>
          </a:p>
          <a:p>
            <a:r>
              <a:rPr lang="en-US" dirty="0"/>
              <a:t>! V(LJ) = </a:t>
            </a:r>
            <a:r>
              <a:rPr lang="en-US" dirty="0" err="1"/>
              <a:t>Eps,i,j</a:t>
            </a:r>
            <a:r>
              <a:rPr lang="en-US" dirty="0"/>
              <a:t>[(</a:t>
            </a:r>
            <a:r>
              <a:rPr lang="en-US" dirty="0" err="1"/>
              <a:t>Rmin,i,j</a:t>
            </a:r>
            <a:r>
              <a:rPr lang="en-US" dirty="0"/>
              <a:t>/</a:t>
            </a:r>
            <a:r>
              <a:rPr lang="en-US" dirty="0" err="1"/>
              <a:t>ri,j</a:t>
            </a:r>
            <a:r>
              <a:rPr lang="en-US" dirty="0"/>
              <a:t>)**12 - 2(</a:t>
            </a:r>
            <a:r>
              <a:rPr lang="en-US" dirty="0" err="1"/>
              <a:t>Rmin,i,j</a:t>
            </a:r>
            <a:r>
              <a:rPr lang="en-US" dirty="0"/>
              <a:t>/</a:t>
            </a:r>
            <a:r>
              <a:rPr lang="en-US" dirty="0" err="1"/>
              <a:t>ri,j</a:t>
            </a:r>
            <a:r>
              <a:rPr lang="en-US" dirty="0"/>
              <a:t>)**6]</a:t>
            </a:r>
          </a:p>
          <a:p>
            <a:r>
              <a:rPr lang="en-US" dirty="0"/>
              <a:t>!</a:t>
            </a:r>
          </a:p>
          <a:p>
            <a:r>
              <a:rPr lang="en-US" dirty="0"/>
              <a:t>! type1    type2 	ignored	eps(</a:t>
            </a:r>
            <a:r>
              <a:rPr lang="en-US" dirty="0">
                <a:solidFill>
                  <a:srgbClr val="FF0000"/>
                </a:solidFill>
              </a:rPr>
              <a:t>Kcal/</a:t>
            </a:r>
            <a:r>
              <a:rPr lang="en-US" dirty="0" err="1">
                <a:solidFill>
                  <a:srgbClr val="FF0000"/>
                </a:solidFill>
              </a:rPr>
              <a:t>mol</a:t>
            </a:r>
            <a:r>
              <a:rPr lang="en-US" dirty="0"/>
              <a:t>)	</a:t>
            </a:r>
            <a:r>
              <a:rPr lang="en-US" dirty="0" err="1">
                <a:solidFill>
                  <a:srgbClr val="FF0000"/>
                </a:solidFill>
              </a:rPr>
              <a:t>Rmin</a:t>
            </a:r>
            <a:r>
              <a:rPr lang="en-US" dirty="0"/>
              <a:t>(A)		ignored	eps,1-4(</a:t>
            </a:r>
            <a:r>
              <a:rPr lang="en-US" dirty="0">
                <a:solidFill>
                  <a:srgbClr val="FF0000"/>
                </a:solidFill>
              </a:rPr>
              <a:t>Kcal/</a:t>
            </a:r>
            <a:r>
              <a:rPr lang="en-US" dirty="0" err="1">
                <a:solidFill>
                  <a:srgbClr val="FF0000"/>
                </a:solidFill>
              </a:rPr>
              <a:t>mol</a:t>
            </a:r>
            <a:r>
              <a:rPr lang="en-US" dirty="0"/>
              <a:t>)	</a:t>
            </a:r>
            <a:r>
              <a:rPr lang="en-US" dirty="0">
                <a:solidFill>
                  <a:srgbClr val="FF0000"/>
                </a:solidFill>
              </a:rPr>
              <a:t>Rmin</a:t>
            </a:r>
            <a:r>
              <a:rPr lang="en-US" dirty="0"/>
              <a:t>,1-4(A)  !description</a:t>
            </a:r>
          </a:p>
          <a:p>
            <a:r>
              <a:rPr lang="en-US" dirty="0"/>
              <a:t>C  	 C    	 0.0      	0.000	 	0.000		 0.0 	0.00 		0.00	          ! </a:t>
            </a:r>
          </a:p>
          <a:p>
            <a:r>
              <a:rPr lang="en-US" dirty="0"/>
              <a:t>C  	 H    	 0.0      	0.000	 	0.000		 0.0 	0.00 		0.00	          ! </a:t>
            </a:r>
          </a:p>
          <a:p>
            <a:r>
              <a:rPr lang="en-US" dirty="0"/>
              <a:t>C  	 O	 0.0      	0.000	 	0.000		 0.0 	0.00 		0.00	          ! </a:t>
            </a:r>
          </a:p>
          <a:p>
            <a:r>
              <a:rPr lang="en-US" dirty="0"/>
              <a:t>C   	ZN   	 0.0      	0.000	 	0.000		 0.0 	0.00 		0.00	          !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FCE57288-AF6E-DE40-85E4-03A898980D52}"/>
                  </a:ext>
                </a:extLst>
              </p:cNvPr>
              <p:cNvSpPr/>
              <p:nvPr/>
            </p:nvSpPr>
            <p:spPr>
              <a:xfrm>
                <a:off x="1782672" y="5154480"/>
                <a:ext cx="3121304" cy="58875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charset="0"/>
                            </a:rPr>
                            <m:t>𝜎</m:t>
                          </m:r>
                        </m:e>
                        <m:sub>
                          <m:r>
                            <a:rPr lang="en-US" sz="2800" i="1">
                              <a:latin typeface="Cambria Math" charset="0"/>
                            </a:rPr>
                            <m:t>𝑖𝑗</m:t>
                          </m:r>
                        </m:sub>
                      </m:sSub>
                      <m:r>
                        <a:rPr lang="en-US" sz="2800">
                          <a:latin typeface="Cambria Math" charset="0"/>
                        </a:rPr>
                        <m:t>=</m:t>
                      </m:r>
                      <m:f>
                        <m:fPr>
                          <m:type m:val="lin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𝑖𝑖</m:t>
                                  </m:r>
                                </m:sub>
                              </m:sSub>
                              <m:r>
                                <a:rPr lang="en-US" sz="2800">
                                  <a:latin typeface="Cambria Math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𝑗𝑗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sz="2800">
                              <a:latin typeface="Cambria Math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FCE57288-AF6E-DE40-85E4-03A898980D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2672" y="5154480"/>
                <a:ext cx="3121304" cy="588751"/>
              </a:xfrm>
              <a:prstGeom prst="rect">
                <a:avLst/>
              </a:prstGeom>
              <a:blipFill>
                <a:blip r:embed="rId2"/>
                <a:stretch>
                  <a:fillRect t="-106383" r="-3239" b="-1659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E4C5D7B-49C3-CB4E-B300-0E2AA61D089D}"/>
                  </a:ext>
                </a:extLst>
              </p:cNvPr>
              <p:cNvSpPr/>
              <p:nvPr/>
            </p:nvSpPr>
            <p:spPr>
              <a:xfrm>
                <a:off x="7397087" y="5154480"/>
                <a:ext cx="2155847" cy="61414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charset="0"/>
                            </a:rPr>
                            <m:t>𝜀</m:t>
                          </m:r>
                        </m:e>
                        <m:sub>
                          <m:r>
                            <a:rPr lang="en-US" sz="2800" i="1">
                              <a:latin typeface="Cambria Math" charset="0"/>
                            </a:rPr>
                            <m:t>𝑖𝑗</m:t>
                          </m:r>
                        </m:sub>
                      </m:sSub>
                      <m:r>
                        <a:rPr lang="en-US" sz="2800">
                          <a:latin typeface="Cambria Math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charset="0"/>
                                </a:rPr>
                                <m:t>𝑖𝑖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charset="0"/>
                                </a:rPr>
                                <m:t>𝑗𝑗</m:t>
                              </m:r>
                            </m:sub>
                          </m:sSub>
                        </m:e>
                      </m:ra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E4C5D7B-49C3-CB4E-B300-0E2AA61D08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7087" y="5154480"/>
                <a:ext cx="2155847" cy="614142"/>
              </a:xfrm>
              <a:prstGeom prst="rect">
                <a:avLst/>
              </a:prstGeom>
              <a:blipFill>
                <a:blip r:embed="rId3"/>
                <a:stretch>
                  <a:fillRect b="-20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99C94F9E-78F8-954D-ACD3-90280BC8CF5C}"/>
              </a:ext>
            </a:extLst>
          </p:cNvPr>
          <p:cNvSpPr txBox="1"/>
          <p:nvPr/>
        </p:nvSpPr>
        <p:spPr>
          <a:xfrm>
            <a:off x="122830" y="6111349"/>
            <a:ext cx="64280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NOTE: CHARMM uses </a:t>
            </a:r>
            <a:r>
              <a:rPr lang="en-US" sz="2400" dirty="0" err="1"/>
              <a:t>Rmin</a:t>
            </a:r>
            <a:r>
              <a:rPr lang="en-US" sz="2400" dirty="0"/>
              <a:t> rather than </a:t>
            </a:r>
            <a:r>
              <a:rPr lang="en-US" sz="2400" dirty="0" err="1"/>
              <a:t>Rmin</a:t>
            </a:r>
            <a:r>
              <a:rPr lang="en-US" sz="2400" dirty="0"/>
              <a:t>/2</a:t>
            </a:r>
          </a:p>
        </p:txBody>
      </p:sp>
    </p:spTree>
    <p:extLst>
      <p:ext uri="{BB962C8B-B14F-4D97-AF65-F5344CB8AC3E}">
        <p14:creationId xmlns:p14="http://schemas.microsoft.com/office/powerpoint/2010/main" val="30593816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Build initial PDB configuration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2182" y="2072232"/>
            <a:ext cx="5691908" cy="4024890"/>
          </a:xfr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tolerance 2.7</a:t>
            </a:r>
          </a:p>
          <a:p>
            <a:pPr marL="0" indent="0">
              <a:buNone/>
            </a:pPr>
            <a:r>
              <a:rPr lang="en-US" dirty="0"/>
              <a:t>filetype    </a:t>
            </a:r>
            <a:r>
              <a:rPr lang="en-US" dirty="0" err="1"/>
              <a:t>pdb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output </a:t>
            </a:r>
            <a:r>
              <a:rPr lang="en-US" b="1" dirty="0" err="1"/>
              <a:t>packed_water.pdb</a:t>
            </a:r>
            <a:endParaRPr lang="en-US" b="1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Structure </a:t>
            </a:r>
            <a:r>
              <a:rPr lang="en-US" b="1" dirty="0"/>
              <a:t>./</a:t>
            </a:r>
            <a:r>
              <a:rPr lang="en-US" b="1" dirty="0" err="1"/>
              <a:t>singleMolecule</a:t>
            </a:r>
            <a:r>
              <a:rPr lang="en-US" b="1" dirty="0"/>
              <a:t>/</a:t>
            </a:r>
            <a:r>
              <a:rPr lang="en-US" b="1" dirty="0" err="1"/>
              <a:t>SPCE.pdb</a:t>
            </a:r>
            <a:r>
              <a:rPr lang="en-US" b="1" dirty="0"/>
              <a:t> </a:t>
            </a:r>
          </a:p>
          <a:p>
            <a:pPr marL="0" indent="0">
              <a:buNone/>
            </a:pPr>
            <a:r>
              <a:rPr lang="en-US" dirty="0"/>
              <a:t>  number         </a:t>
            </a:r>
            <a:r>
              <a:rPr lang="en-US" b="1" dirty="0"/>
              <a:t>250</a:t>
            </a:r>
          </a:p>
          <a:p>
            <a:pPr marL="0" indent="0">
              <a:buNone/>
            </a:pPr>
            <a:r>
              <a:rPr lang="en-US" dirty="0"/>
              <a:t>  inside cube   </a:t>
            </a:r>
            <a:r>
              <a:rPr lang="en-US" b="1" dirty="0"/>
              <a:t>0.1 0.1 0.1    </a:t>
            </a:r>
            <a:r>
              <a:rPr lang="en-US" b="1" dirty="0">
                <a:solidFill>
                  <a:srgbClr val="FF0000"/>
                </a:solidFill>
              </a:rPr>
              <a:t>19.0</a:t>
            </a:r>
            <a:r>
              <a:rPr lang="en-US" b="1" dirty="0"/>
              <a:t> </a:t>
            </a:r>
          </a:p>
          <a:p>
            <a:pPr marL="0" indent="0">
              <a:buNone/>
            </a:pPr>
            <a:r>
              <a:rPr lang="en-US" dirty="0"/>
              <a:t>end structure</a:t>
            </a:r>
          </a:p>
          <a:p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928551" y="1319322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914400" y="1489476"/>
            <a:ext cx="105156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solidFill>
                  <a:srgbClr val="FF0000"/>
                </a:solidFill>
              </a:rPr>
              <a:t>300 K, 0.935 g/cm</a:t>
            </a:r>
            <a:r>
              <a:rPr lang="en-US" sz="2600" baseline="30000" dirty="0">
                <a:solidFill>
                  <a:srgbClr val="FF0000"/>
                </a:solidFill>
              </a:rPr>
              <a:t>3</a:t>
            </a:r>
            <a:r>
              <a:rPr lang="en-US" sz="2600" dirty="0">
                <a:solidFill>
                  <a:srgbClr val="FF0000"/>
                </a:solidFill>
              </a:rPr>
              <a:t> (liquid density); 250 molecules -&gt; L=20.0 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043774" y="3112564"/>
            <a:ext cx="4310026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Execute this command:</a:t>
            </a:r>
          </a:p>
          <a:p>
            <a:endParaRPr lang="en-US" sz="2800" dirty="0"/>
          </a:p>
          <a:p>
            <a:r>
              <a:rPr lang="en-US" sz="2800" b="1" dirty="0"/>
              <a:t>./</a:t>
            </a:r>
            <a:r>
              <a:rPr lang="en-US" sz="2800" b="1" dirty="0" err="1"/>
              <a:t>packmol</a:t>
            </a:r>
            <a:r>
              <a:rPr lang="en-US" sz="2800" b="1" dirty="0"/>
              <a:t> &lt;pack_box_0.inp</a:t>
            </a:r>
          </a:p>
        </p:txBody>
      </p:sp>
    </p:spTree>
    <p:extLst>
      <p:ext uri="{BB962C8B-B14F-4D97-AF65-F5344CB8AC3E}">
        <p14:creationId xmlns:p14="http://schemas.microsoft.com/office/powerpoint/2010/main" val="3925083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Build PSF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8200" y="2125808"/>
            <a:ext cx="5181600" cy="4351338"/>
          </a:xfr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 err="1"/>
              <a:t>psfgen</a:t>
            </a:r>
            <a:r>
              <a:rPr lang="en-US" dirty="0"/>
              <a:t>&lt;&lt;ENDMOL</a:t>
            </a:r>
          </a:p>
          <a:p>
            <a:pPr marL="0" indent="0">
              <a:buNone/>
            </a:pPr>
            <a:r>
              <a:rPr lang="en-US" dirty="0"/>
              <a:t>topology </a:t>
            </a:r>
            <a:r>
              <a:rPr lang="en-US" b="1" dirty="0"/>
              <a:t>./</a:t>
            </a:r>
            <a:r>
              <a:rPr lang="en-US" b="1" dirty="0" err="1"/>
              <a:t>top_SPCE_water.inp</a:t>
            </a:r>
            <a:endParaRPr lang="en-US" b="1" dirty="0"/>
          </a:p>
          <a:p>
            <a:pPr marL="0" indent="0">
              <a:buNone/>
            </a:pPr>
            <a:r>
              <a:rPr lang="en-US" dirty="0"/>
              <a:t>segment </a:t>
            </a:r>
            <a:r>
              <a:rPr lang="en-US" b="1" dirty="0"/>
              <a:t>SPCE</a:t>
            </a:r>
            <a:r>
              <a:rPr lang="en-US" dirty="0"/>
              <a:t> {</a:t>
            </a:r>
          </a:p>
          <a:p>
            <a:pPr marL="0" indent="0">
              <a:buNone/>
            </a:pPr>
            <a:r>
              <a:rPr lang="en-US" dirty="0"/>
              <a:t>    </a:t>
            </a:r>
            <a:r>
              <a:rPr lang="en-US" dirty="0" err="1"/>
              <a:t>pdb</a:t>
            </a:r>
            <a:r>
              <a:rPr lang="en-US" dirty="0"/>
              <a:t> </a:t>
            </a:r>
            <a:r>
              <a:rPr lang="en-US" b="1" dirty="0"/>
              <a:t>./</a:t>
            </a:r>
            <a:r>
              <a:rPr lang="en-US" b="1" dirty="0" err="1"/>
              <a:t>packed_water.pdb</a:t>
            </a:r>
            <a:endParaRPr lang="en-US" b="1" dirty="0"/>
          </a:p>
          <a:p>
            <a:pPr marL="0" indent="0">
              <a:buNone/>
            </a:pPr>
            <a:r>
              <a:rPr lang="en-US" b="1" dirty="0"/>
              <a:t>    auto angles dihedrals</a:t>
            </a:r>
          </a:p>
          <a:p>
            <a:pPr marL="0" indent="0">
              <a:buNone/>
            </a:pPr>
            <a:r>
              <a:rPr lang="en-US" dirty="0"/>
              <a:t>    first none</a:t>
            </a:r>
          </a:p>
          <a:p>
            <a:pPr marL="0" indent="0">
              <a:buNone/>
            </a:pPr>
            <a:r>
              <a:rPr lang="en-US" dirty="0"/>
              <a:t>    last none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  <a:p>
            <a:pPr marL="0" indent="0">
              <a:buNone/>
            </a:pPr>
            <a:r>
              <a:rPr lang="en-US" dirty="0" err="1"/>
              <a:t>Coordpdb</a:t>
            </a:r>
            <a:r>
              <a:rPr lang="en-US" dirty="0"/>
              <a:t>  </a:t>
            </a:r>
            <a:r>
              <a:rPr lang="en-US" b="1" dirty="0"/>
              <a:t>./</a:t>
            </a:r>
            <a:r>
              <a:rPr lang="en-US" b="1" dirty="0" err="1"/>
              <a:t>packed_water.pdb</a:t>
            </a:r>
            <a:r>
              <a:rPr lang="en-US" b="1" dirty="0"/>
              <a:t>   SPCE</a:t>
            </a:r>
          </a:p>
          <a:p>
            <a:pPr marL="0" indent="0">
              <a:buNone/>
            </a:pPr>
            <a:r>
              <a:rPr lang="en-US" dirty="0" err="1"/>
              <a:t>Writepsf</a:t>
            </a:r>
            <a:r>
              <a:rPr lang="en-US" dirty="0"/>
              <a:t>    ./START_BOX_0.psf</a:t>
            </a:r>
          </a:p>
          <a:p>
            <a:pPr marL="0" indent="0">
              <a:buNone/>
            </a:pPr>
            <a:r>
              <a:rPr lang="en-US" dirty="0" err="1"/>
              <a:t>writepdb</a:t>
            </a:r>
            <a:r>
              <a:rPr lang="en-US" dirty="0"/>
              <a:t>   ./START_BOX_0.pdb</a:t>
            </a:r>
          </a:p>
          <a:p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928551" y="1319322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397211" y="1464075"/>
            <a:ext cx="20635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/>
              <a:t>SPC/E Water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2EAA6AF-A393-D749-A941-304C31D7E4B8}"/>
              </a:ext>
            </a:extLst>
          </p:cNvPr>
          <p:cNvSpPr txBox="1"/>
          <p:nvPr/>
        </p:nvSpPr>
        <p:spPr>
          <a:xfrm>
            <a:off x="6600429" y="3043291"/>
            <a:ext cx="4339906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Execute this command:</a:t>
            </a:r>
          </a:p>
          <a:p>
            <a:endParaRPr lang="en-US" sz="2800" dirty="0"/>
          </a:p>
          <a:p>
            <a:r>
              <a:rPr lang="en-US" sz="2800" b="1" dirty="0" err="1"/>
              <a:t>vmd</a:t>
            </a:r>
            <a:r>
              <a:rPr lang="en-US" sz="2800" b="1" dirty="0"/>
              <a:t> &lt; ./build_psf_box_0.tcl</a:t>
            </a:r>
          </a:p>
        </p:txBody>
      </p:sp>
    </p:spTree>
    <p:extLst>
      <p:ext uri="{BB962C8B-B14F-4D97-AF65-F5344CB8AC3E}">
        <p14:creationId xmlns:p14="http://schemas.microsoft.com/office/powerpoint/2010/main" val="14303462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Control file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400" y="2181047"/>
            <a:ext cx="5181600" cy="4351338"/>
          </a:xfr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/>
              <a:t>Restart     		 </a:t>
            </a:r>
            <a:r>
              <a:rPr lang="en-US" sz="1600" dirty="0">
                <a:solidFill>
                  <a:srgbClr val="FF0000"/>
                </a:solidFill>
              </a:rPr>
              <a:t>false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/>
              <a:t># FORCE FIELD</a:t>
            </a:r>
            <a:endParaRPr lang="en-US" sz="16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 err="1"/>
              <a:t>ParaTypeCHARMM</a:t>
            </a:r>
            <a:r>
              <a:rPr lang="en-US" sz="1600" dirty="0"/>
              <a:t>	 true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/>
              <a:t>Parameters     	 ./</a:t>
            </a:r>
            <a:r>
              <a:rPr lang="en-US" sz="1600" dirty="0" err="1"/>
              <a:t>par_SPCE_Charmm.par</a:t>
            </a:r>
            <a:endParaRPr lang="en-US" sz="16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/>
              <a:t># INPUT PDB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/>
              <a:t>Coordinates       0       ./../</a:t>
            </a:r>
            <a:r>
              <a:rPr lang="en-US" sz="1600" dirty="0">
                <a:solidFill>
                  <a:srgbClr val="FF0000"/>
                </a:solidFill>
              </a:rPr>
              <a:t>build/START_BOX_0.pdb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/>
              <a:t># INPUT PSF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/>
              <a:t>Structure            0       ./../</a:t>
            </a:r>
            <a:r>
              <a:rPr lang="en-US" sz="1600" dirty="0">
                <a:solidFill>
                  <a:srgbClr val="FF0000"/>
                </a:solidFill>
              </a:rPr>
              <a:t>build/START_BOX_0.psf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/>
              <a:t># MOVE FREQUENCY             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 err="1"/>
              <a:t>DisFreq</a:t>
            </a:r>
            <a:r>
              <a:rPr lang="en-US" sz="1600" dirty="0"/>
              <a:t>              	 0.50 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 err="1"/>
              <a:t>RotFreq</a:t>
            </a:r>
            <a:r>
              <a:rPr lang="en-US" sz="1600" dirty="0"/>
              <a:t>	                     </a:t>
            </a:r>
            <a:r>
              <a:rPr lang="en-US" sz="1600" dirty="0">
                <a:solidFill>
                  <a:srgbClr val="FF0000"/>
                </a:solidFill>
              </a:rPr>
              <a:t>0.40  </a:t>
            </a:r>
            <a:r>
              <a:rPr lang="en-US" sz="1600" dirty="0"/>
              <a:t>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 err="1"/>
              <a:t>RegrowthFreq</a:t>
            </a:r>
            <a:r>
              <a:rPr lang="en-US" sz="1600" dirty="0"/>
              <a:t>          	 </a:t>
            </a:r>
            <a:r>
              <a:rPr lang="en-US" sz="1600" dirty="0">
                <a:solidFill>
                  <a:srgbClr val="FF0000"/>
                </a:solidFill>
              </a:rPr>
              <a:t>0.10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600" dirty="0">
              <a:solidFill>
                <a:srgbClr val="FF0000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/>
              <a:t># BOX DIMENSION #, X, Y, Z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rgbClr val="FF0000"/>
                </a:solidFill>
              </a:rPr>
              <a:t>CellBasisVector1</a:t>
            </a:r>
            <a:r>
              <a:rPr lang="en-US" sz="1600" dirty="0"/>
              <a:t>     0    20.00  0.00  0.00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rgbClr val="FF0000"/>
                </a:solidFill>
              </a:rPr>
              <a:t>CellBasisVector2</a:t>
            </a:r>
            <a:r>
              <a:rPr lang="en-US" sz="1600" dirty="0"/>
              <a:t>     0    0.00   20.00 0.00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rgbClr val="FF0000"/>
                </a:solidFill>
              </a:rPr>
              <a:t>CellBasisVector3</a:t>
            </a:r>
            <a:r>
              <a:rPr lang="en-US" sz="1600" dirty="0"/>
              <a:t>     0    0.00    0.00 20.00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50525" y="2186930"/>
            <a:ext cx="5853249" cy="4351338"/>
          </a:xfr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/>
              <a:t>Restart     		 </a:t>
            </a:r>
            <a:r>
              <a:rPr lang="en-US" sz="1600" dirty="0">
                <a:solidFill>
                  <a:srgbClr val="FF0000"/>
                </a:solidFill>
              </a:rPr>
              <a:t>true</a:t>
            </a:r>
            <a:endParaRPr lang="en-US" sz="1600" b="1" dirty="0">
              <a:solidFill>
                <a:srgbClr val="FF0000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/>
              <a:t># FORCE FIELD</a:t>
            </a:r>
            <a:endParaRPr lang="en-US" sz="16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 err="1"/>
              <a:t>ParaTypeCHARMM</a:t>
            </a:r>
            <a:r>
              <a:rPr lang="en-US" sz="1600" dirty="0"/>
              <a:t> 	 true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/>
              <a:t>Parameters     	 ./</a:t>
            </a:r>
            <a:r>
              <a:rPr lang="en-US" sz="1600" dirty="0" err="1"/>
              <a:t>par_SPCE_Charmm.par</a:t>
            </a:r>
            <a:endParaRPr lang="en-US" sz="16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/>
              <a:t># INPUT PDB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/>
              <a:t>Coordinates       0       ./../</a:t>
            </a:r>
            <a:r>
              <a:rPr lang="en-US" sz="1600" dirty="0">
                <a:solidFill>
                  <a:srgbClr val="FF0000"/>
                </a:solidFill>
              </a:rPr>
              <a:t>Equilibration/SPCE_EQ_BOX_0_restart.pdb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/>
              <a:t># INPUT PSF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/>
              <a:t>Structure            0       ./../</a:t>
            </a:r>
            <a:r>
              <a:rPr lang="en-US" sz="1600" dirty="0">
                <a:solidFill>
                  <a:srgbClr val="FF0000"/>
                </a:solidFill>
              </a:rPr>
              <a:t>Equilibration/</a:t>
            </a:r>
            <a:r>
              <a:rPr lang="en-US" sz="1600" dirty="0" err="1">
                <a:solidFill>
                  <a:srgbClr val="FF0000"/>
                </a:solidFill>
              </a:rPr>
              <a:t>SPCE_EQ_merged.psf</a:t>
            </a:r>
            <a:endParaRPr lang="en-US" sz="1600" dirty="0">
              <a:solidFill>
                <a:srgbClr val="FF0000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/>
              <a:t># MOVE FREQUENCY             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 err="1"/>
              <a:t>DisFreq</a:t>
            </a:r>
            <a:r>
              <a:rPr lang="en-US" sz="1600" dirty="0"/>
              <a:t>                     0.50 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 err="1"/>
              <a:t>RotFreq</a:t>
            </a:r>
            <a:r>
              <a:rPr lang="en-US" sz="1600" dirty="0"/>
              <a:t>	</a:t>
            </a:r>
            <a:r>
              <a:rPr lang="en-US" sz="1600" dirty="0">
                <a:solidFill>
                  <a:srgbClr val="FF0000"/>
                </a:solidFill>
              </a:rPr>
              <a:t>               0.49  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 err="1"/>
              <a:t>VolFreq</a:t>
            </a:r>
            <a:r>
              <a:rPr lang="en-US" sz="1600" dirty="0"/>
              <a:t>                     </a:t>
            </a:r>
            <a:r>
              <a:rPr lang="en-US" sz="1600" dirty="0">
                <a:solidFill>
                  <a:srgbClr val="FF0000"/>
                </a:solidFill>
              </a:rPr>
              <a:t>0.01 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600" dirty="0">
              <a:solidFill>
                <a:srgbClr val="FF0000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/>
              <a:t># BOX DIMENSION #, X, Y, Z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rgbClr val="FF0000"/>
                </a:solidFill>
              </a:rPr>
              <a:t># CellBasisVector1</a:t>
            </a:r>
            <a:r>
              <a:rPr lang="en-US" sz="1600" dirty="0"/>
              <a:t>     0    20.00  0.00  0.00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rgbClr val="FF0000"/>
                </a:solidFill>
              </a:rPr>
              <a:t># CellBasisVector2</a:t>
            </a:r>
            <a:r>
              <a:rPr lang="en-US" sz="1600" dirty="0"/>
              <a:t>     0    0.00   20.00 0.00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rgbClr val="FF0000"/>
                </a:solidFill>
              </a:rPr>
              <a:t># CellBasisVector3</a:t>
            </a:r>
            <a:r>
              <a:rPr lang="en-US" sz="1600" dirty="0"/>
              <a:t>     0    0.00    0.00 20.00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928551" y="1319322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2474246" y="1481737"/>
            <a:ext cx="12999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 err="1"/>
              <a:t>eq.conf</a:t>
            </a:r>
            <a:endParaRPr lang="en-US" sz="2800" b="1" u="sng" dirty="0"/>
          </a:p>
        </p:txBody>
      </p:sp>
      <p:sp>
        <p:nvSpPr>
          <p:cNvPr id="7" name="TextBox 6"/>
          <p:cNvSpPr txBox="1"/>
          <p:nvPr/>
        </p:nvSpPr>
        <p:spPr>
          <a:xfrm>
            <a:off x="7963464" y="1481737"/>
            <a:ext cx="16273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 err="1"/>
              <a:t>prod.conf</a:t>
            </a:r>
            <a:endParaRPr lang="en-US" sz="2800" b="1" u="sng" dirty="0"/>
          </a:p>
        </p:txBody>
      </p:sp>
    </p:spTree>
    <p:extLst>
      <p:ext uri="{BB962C8B-B14F-4D97-AF65-F5344CB8AC3E}">
        <p14:creationId xmlns:p14="http://schemas.microsoft.com/office/powerpoint/2010/main" val="11427964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GOMC I/O: LOG Output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838200" y="1570182"/>
            <a:ext cx="10515600" cy="5052291"/>
          </a:xfrm>
        </p:spPr>
        <p:txBody>
          <a:bodyPr>
            <a:normAutofit/>
          </a:bodyPr>
          <a:lstStyle/>
          <a:p>
            <a:r>
              <a:rPr lang="en-US" dirty="0"/>
              <a:t>MOVE_&lt;box number&gt;: move statistics</a:t>
            </a:r>
          </a:p>
          <a:p>
            <a:r>
              <a:rPr lang="en-US" dirty="0"/>
              <a:t>ENER_&lt;box number&gt;: energies</a:t>
            </a:r>
          </a:p>
          <a:p>
            <a:r>
              <a:rPr lang="en-US" dirty="0"/>
              <a:t>STAT_&lt;box number&gt;: density</a:t>
            </a:r>
          </a:p>
          <a:p>
            <a:endParaRPr lang="en-US" dirty="0"/>
          </a:p>
          <a:p>
            <a:r>
              <a:rPr lang="en-US" dirty="0"/>
              <a:t>Data are stored in columns, making them straightforward to extract with </a:t>
            </a:r>
            <a:r>
              <a:rPr lang="en-US" dirty="0" err="1"/>
              <a:t>awk</a:t>
            </a:r>
            <a:r>
              <a:rPr lang="en-US" dirty="0"/>
              <a:t>.</a:t>
            </a:r>
          </a:p>
          <a:p>
            <a:r>
              <a:rPr lang="en-US" dirty="0"/>
              <a:t>Quantities </a:t>
            </a:r>
            <a:r>
              <a:rPr lang="en-US" u="sng" dirty="0"/>
              <a:t>instantaneous</a:t>
            </a:r>
            <a:r>
              <a:rPr lang="en-US" dirty="0"/>
              <a:t> values, and are defined with MTITLE, ETITLE and STITLE headers near the beginning of the log file.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928551" y="1323795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28587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GOMC I/O: LOG Output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928551" y="1323795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EF8FC70D-6093-B348-9C61-BDAE72D1C89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535"/>
          <a:stretch/>
        </p:blipFill>
        <p:spPr>
          <a:xfrm>
            <a:off x="2219511" y="1391303"/>
            <a:ext cx="7752978" cy="539496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4A45803-72C0-724C-B1AD-668CF3B920C9}"/>
              </a:ext>
            </a:extLst>
          </p:cNvPr>
          <p:cNvSpPr/>
          <p:nvPr/>
        </p:nvSpPr>
        <p:spPr>
          <a:xfrm>
            <a:off x="2044937" y="1844349"/>
            <a:ext cx="8102125" cy="2299854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E92E2CD-F69C-4946-9ABE-D45282F75424}"/>
              </a:ext>
            </a:extLst>
          </p:cNvPr>
          <p:cNvSpPr/>
          <p:nvPr/>
        </p:nvSpPr>
        <p:spPr>
          <a:xfrm>
            <a:off x="2044936" y="4209943"/>
            <a:ext cx="975355" cy="2576320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88193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0E06D04-86C7-ED47-A87A-7EC18C5824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113" y="1495833"/>
            <a:ext cx="9278475" cy="49377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GOMC I/O: BLOCK Output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928551" y="1323795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C4A45803-72C0-724C-B1AD-668CF3B920C9}"/>
              </a:ext>
            </a:extLst>
          </p:cNvPr>
          <p:cNvSpPr/>
          <p:nvPr/>
        </p:nvSpPr>
        <p:spPr>
          <a:xfrm>
            <a:off x="1371599" y="1636529"/>
            <a:ext cx="9573491" cy="69103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5079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GOMC I/O: Output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838200" y="1370154"/>
            <a:ext cx="10515600" cy="4606781"/>
          </a:xfrm>
        </p:spPr>
        <p:txBody>
          <a:bodyPr/>
          <a:lstStyle/>
          <a:p>
            <a:r>
              <a:rPr lang="en-US" dirty="0"/>
              <a:t>Extract data using </a:t>
            </a:r>
            <a:r>
              <a:rPr lang="en-US" dirty="0" err="1"/>
              <a:t>awk</a:t>
            </a:r>
            <a:r>
              <a:rPr lang="en-US" dirty="0"/>
              <a:t> </a:t>
            </a:r>
          </a:p>
          <a:p>
            <a:pPr lvl="1"/>
            <a:r>
              <a:rPr lang="en-US" dirty="0" err="1"/>
              <a:t>awk</a:t>
            </a:r>
            <a:r>
              <a:rPr lang="en-US" dirty="0"/>
              <a:t> ‘/ENER_0/ {print $2, $3}’ </a:t>
            </a:r>
            <a:r>
              <a:rPr lang="en-US" dirty="0" err="1"/>
              <a:t>output_water.log</a:t>
            </a:r>
            <a:r>
              <a:rPr lang="en-US" dirty="0"/>
              <a:t> &gt; </a:t>
            </a:r>
            <a:r>
              <a:rPr lang="en-US" dirty="0" err="1"/>
              <a:t>energy.dat</a:t>
            </a:r>
            <a:endParaRPr lang="en-US" dirty="0"/>
          </a:p>
          <a:p>
            <a:pPr lvl="1"/>
            <a:r>
              <a:rPr lang="en-US" dirty="0"/>
              <a:t>grep “ENER_0” </a:t>
            </a:r>
            <a:r>
              <a:rPr lang="en-US" dirty="0" err="1"/>
              <a:t>output_water.log</a:t>
            </a:r>
            <a:r>
              <a:rPr lang="en-US" dirty="0"/>
              <a:t> | </a:t>
            </a:r>
            <a:r>
              <a:rPr lang="en-US" dirty="0" err="1"/>
              <a:t>awk</a:t>
            </a:r>
            <a:r>
              <a:rPr lang="en-US" dirty="0"/>
              <a:t> ‘{print $2, $3}’ &gt; </a:t>
            </a:r>
            <a:r>
              <a:rPr lang="en-US" dirty="0" err="1"/>
              <a:t>energy.dat</a:t>
            </a:r>
            <a:endParaRPr lang="en-US" dirty="0"/>
          </a:p>
          <a:p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928551" y="1323795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68" b="3026"/>
          <a:stretch/>
        </p:blipFill>
        <p:spPr>
          <a:xfrm>
            <a:off x="3291159" y="2647591"/>
            <a:ext cx="5790384" cy="4206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6489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GOMC: RDF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8" t="4416" r="8441" b="4703"/>
          <a:stretch/>
        </p:blipFill>
        <p:spPr>
          <a:xfrm>
            <a:off x="395415" y="1458096"/>
            <a:ext cx="6740170" cy="5303520"/>
          </a:xfrm>
        </p:spPr>
      </p:pic>
      <p:cxnSp>
        <p:nvCxnSpPr>
          <p:cNvPr id="4" name="Straight Connector 3"/>
          <p:cNvCxnSpPr/>
          <p:nvPr/>
        </p:nvCxnSpPr>
        <p:spPr>
          <a:xfrm>
            <a:off x="928551" y="1323795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7243471" y="2647591"/>
            <a:ext cx="47638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Follow </a:t>
            </a:r>
            <a:r>
              <a:rPr lang="en-US" sz="2400" dirty="0" err="1"/>
              <a:t>README.txt</a:t>
            </a:r>
            <a:r>
              <a:rPr lang="en-US" sz="2400" dirty="0"/>
              <a:t> to generate RDF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4A19275-EEA0-8C40-8B88-8E65047CC966}"/>
              </a:ext>
            </a:extLst>
          </p:cNvPr>
          <p:cNvSpPr/>
          <p:nvPr/>
        </p:nvSpPr>
        <p:spPr>
          <a:xfrm>
            <a:off x="5309500" y="2385981"/>
            <a:ext cx="134524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OT - OT </a:t>
            </a:r>
          </a:p>
        </p:txBody>
      </p:sp>
    </p:spTree>
    <p:extLst>
      <p:ext uri="{BB962C8B-B14F-4D97-AF65-F5344CB8AC3E}">
        <p14:creationId xmlns:p14="http://schemas.microsoft.com/office/powerpoint/2010/main" val="20886931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8551" y="273699"/>
            <a:ext cx="7886700" cy="748145"/>
          </a:xfrm>
        </p:spPr>
        <p:txBody>
          <a:bodyPr/>
          <a:lstStyle/>
          <a:p>
            <a:r>
              <a:rPr lang="en-US" dirty="0"/>
              <a:t>Gibbs Ensemble Monte Carlo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1" r="6371"/>
          <a:stretch/>
        </p:blipFill>
        <p:spPr>
          <a:xfrm>
            <a:off x="2890982" y="1218045"/>
            <a:ext cx="6225310" cy="550343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2FDF8-965A-4BF8-82BC-D25DBB59DE76}" type="slidenum">
              <a:rPr lang="en-US" smtClean="0"/>
              <a:t>29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9245851" y="3661214"/>
            <a:ext cx="2107949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/>
              <a:t>Volume Exchange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219013" y="1875283"/>
            <a:ext cx="255685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/>
              <a:t>Particle Displacement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245851" y="5495498"/>
            <a:ext cx="2148986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/>
              <a:t>Molecule Transfer</a:t>
            </a:r>
          </a:p>
        </p:txBody>
      </p:sp>
      <p:sp>
        <p:nvSpPr>
          <p:cNvPr id="9" name="Rectangle 8"/>
          <p:cNvSpPr/>
          <p:nvPr/>
        </p:nvSpPr>
        <p:spPr>
          <a:xfrm>
            <a:off x="231407" y="4269522"/>
            <a:ext cx="4513588" cy="21441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Bulk liquid and vapor</a:t>
            </a:r>
            <a:b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External (NVT): N</a:t>
            </a:r>
            <a:r>
              <a:rPr lang="en-US" sz="2000" baseline="-25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V</a:t>
            </a:r>
            <a:r>
              <a:rPr lang="en-US" sz="2000" baseline="-25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T are constant</a:t>
            </a:r>
            <a:b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b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Chemical equilibrium: </a:t>
            </a:r>
            <a:r>
              <a:rPr lang="el-G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μ</a:t>
            </a:r>
            <a:r>
              <a:rPr lang="en-US" sz="2000" baseline="-25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=</a:t>
            </a:r>
            <a:r>
              <a:rPr lang="el-G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μ</a:t>
            </a:r>
            <a:r>
              <a:rPr lang="en-US" sz="2000" baseline="-25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</a:t>
            </a:r>
          </a:p>
          <a:p>
            <a:endParaRPr lang="en-US" sz="2000" baseline="-25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Mechanical Equilibrium: P</a:t>
            </a:r>
            <a:r>
              <a:rPr lang="en-US" sz="2000" baseline="-25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=P</a:t>
            </a:r>
            <a:r>
              <a:rPr lang="en-US" sz="2000" baseline="-25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</a:t>
            </a:r>
            <a:endParaRPr lang="en-US" sz="2000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928551" y="1323795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18342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152650" y="22229"/>
            <a:ext cx="7886700" cy="845165"/>
          </a:xfrm>
        </p:spPr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0FDF86-CD1A-F643-8415-5473038ABDB7}" type="slidenum">
              <a:rPr lang="en-US" smtClean="0"/>
              <a:t>3</a:t>
            </a:fld>
            <a:endParaRPr lang="en-US"/>
          </a:p>
        </p:txBody>
      </p:sp>
      <p:pic>
        <p:nvPicPr>
          <p:cNvPr id="3" name="Picture 2" descr="http://www.phdcomics.com/comics/archive/phd050415s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0153" y="3217116"/>
            <a:ext cx="8402047" cy="3640887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/>
          <p:cNvSpPr/>
          <p:nvPr/>
        </p:nvSpPr>
        <p:spPr>
          <a:xfrm>
            <a:off x="947212" y="908792"/>
            <a:ext cx="105156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Jason Mick, Younes Nejahi, Kamel </a:t>
            </a:r>
            <a:r>
              <a:rPr lang="en-US" sz="2400" dirty="0" err="1"/>
              <a:t>Rushaidat</a:t>
            </a:r>
            <a:r>
              <a:rPr lang="en-US" sz="2400" dirty="0"/>
              <a:t>, </a:t>
            </a:r>
            <a:r>
              <a:rPr lang="en-US" sz="2400" dirty="0" err="1"/>
              <a:t>Niloofar</a:t>
            </a:r>
            <a:r>
              <a:rPr lang="en-US" sz="2400" dirty="0"/>
              <a:t> </a:t>
            </a:r>
            <a:r>
              <a:rPr lang="en-US" sz="2400" dirty="0" err="1"/>
              <a:t>Torabi</a:t>
            </a:r>
            <a:r>
              <a:rPr lang="en-US" sz="2400" dirty="0"/>
              <a:t>, Brock Jackman, Navendu Bhatnagar, Ganesh Kamath, Loren Schwiebert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National Science Foundation CBET-1066661, ACI-1148168, ACI-1642406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NVIDIA, Silicon Mechanics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Grid Computing at WSU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947212" y="856911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78754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GEMC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Workshop/NVT_GEMC</a:t>
            </a:r>
          </a:p>
          <a:p>
            <a:r>
              <a:rPr lang="en-US" dirty="0"/>
              <a:t>Need to build initial configurations for two boxes.</a:t>
            </a:r>
          </a:p>
          <a:p>
            <a:r>
              <a:rPr lang="en-US" dirty="0"/>
              <a:t>Issuing the following commands to create START_BOX_*.</a:t>
            </a:r>
            <a:r>
              <a:rPr lang="en-US" dirty="0" err="1"/>
              <a:t>pdb</a:t>
            </a:r>
            <a:r>
              <a:rPr lang="en-US" dirty="0"/>
              <a:t>, *.</a:t>
            </a:r>
            <a:r>
              <a:rPr lang="en-US" dirty="0" err="1"/>
              <a:t>psf</a:t>
            </a:r>
            <a:endParaRPr lang="en-US" dirty="0"/>
          </a:p>
          <a:p>
            <a:r>
              <a:rPr lang="en-US" dirty="0"/>
              <a:t>./</a:t>
            </a:r>
            <a:r>
              <a:rPr lang="en-US" dirty="0" err="1"/>
              <a:t>packmol</a:t>
            </a:r>
            <a:r>
              <a:rPr lang="en-US" dirty="0"/>
              <a:t> &lt;pack_box_0.inp</a:t>
            </a:r>
          </a:p>
          <a:p>
            <a:r>
              <a:rPr lang="en-US" dirty="0"/>
              <a:t>./</a:t>
            </a:r>
            <a:r>
              <a:rPr lang="en-US" dirty="0" err="1"/>
              <a:t>packmol</a:t>
            </a:r>
            <a:r>
              <a:rPr lang="en-US" dirty="0"/>
              <a:t> &lt;pack_box_1.inp</a:t>
            </a:r>
          </a:p>
          <a:p>
            <a:r>
              <a:rPr lang="en-US" dirty="0"/>
              <a:t>./build_psf_box_0.tcl </a:t>
            </a:r>
            <a:r>
              <a:rPr lang="en-US" b="1" dirty="0"/>
              <a:t>or</a:t>
            </a:r>
            <a:r>
              <a:rPr lang="en-US" dirty="0"/>
              <a:t> try </a:t>
            </a:r>
            <a:r>
              <a:rPr lang="en-US" dirty="0" err="1"/>
              <a:t>vmd</a:t>
            </a:r>
            <a:r>
              <a:rPr lang="en-US" dirty="0"/>
              <a:t> &lt; build_psf_box_0.tcl</a:t>
            </a:r>
          </a:p>
          <a:p>
            <a:r>
              <a:rPr lang="en-US" dirty="0"/>
              <a:t>./build_psf_box_1.tcl </a:t>
            </a:r>
            <a:r>
              <a:rPr lang="en-US" b="1" dirty="0"/>
              <a:t>or</a:t>
            </a:r>
            <a:r>
              <a:rPr lang="en-US" dirty="0"/>
              <a:t> try </a:t>
            </a:r>
            <a:r>
              <a:rPr lang="en-US" dirty="0" err="1"/>
              <a:t>vmd</a:t>
            </a:r>
            <a:r>
              <a:rPr lang="en-US" dirty="0"/>
              <a:t> &lt; build_psf_box_1.tcl</a:t>
            </a:r>
          </a:p>
          <a:p>
            <a:endParaRPr lang="en-US" dirty="0"/>
          </a:p>
          <a:p>
            <a:r>
              <a:rPr lang="en-US" dirty="0"/>
              <a:t>Could be combined into a single shell script.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928551" y="1323795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30187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GEMC: methyl-cyclohexane 480 K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87055"/>
                <a:ext cx="10515600" cy="468990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400" dirty="0">
                    <a:latin typeface="Cambria Math" panose="02040503050406030204" pitchFamily="18" charset="0"/>
                  </a:rPr>
                  <a:t>Exclude first 500,000 MCS from block average files.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𝑙𝑖𝑞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581.10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kg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/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m</m:t>
                        </m:r>
                      </m:e>
                      <m:sup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sz="2400" dirty="0"/>
                  <a:t>;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𝑣𝑎𝑝</m:t>
                            </m:r>
                          </m:sub>
                        </m:sSub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3.99 </m:t>
                    </m:r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</a:rPr>
                      <m:t>kg</m:t>
                    </m:r>
                    <m:r>
                      <a:rPr lang="en-US" sz="2400">
                        <a:latin typeface="Cambria Math" panose="02040503050406030204" pitchFamily="18" charset="0"/>
                      </a:rPr>
                      <m:t>/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m</m:t>
                        </m:r>
                      </m:e>
                      <m:sup>
                        <m:r>
                          <a:rPr lang="en-US" sz="240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begChr m:val="⟨"/>
                        <m:endChr m:val="⟩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8.21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bar</m:t>
                    </m:r>
                  </m:oMath>
                </a14:m>
                <a:endParaRPr lang="en-US" sz="24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87055"/>
                <a:ext cx="10515600" cy="4689908"/>
              </a:xfrm>
              <a:blipFill>
                <a:blip r:embed="rId2"/>
                <a:stretch>
                  <a:fillRect l="-844" t="-13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Connector 3"/>
          <p:cNvCxnSpPr/>
          <p:nvPr/>
        </p:nvCxnSpPr>
        <p:spPr>
          <a:xfrm>
            <a:off x="928551" y="1323795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699" y="2468880"/>
            <a:ext cx="5680037" cy="43891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4115" y="2468880"/>
            <a:ext cx="5680036" cy="4389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4440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GEMC: methyl-cyclohexane 480 K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4" r="1941" b="2676"/>
          <a:stretch/>
        </p:blipFill>
        <p:spPr>
          <a:xfrm>
            <a:off x="703540" y="1470838"/>
            <a:ext cx="6454662" cy="5161573"/>
          </a:xfrm>
        </p:spPr>
      </p:pic>
      <p:cxnSp>
        <p:nvCxnSpPr>
          <p:cNvPr id="4" name="Straight Connector 3"/>
          <p:cNvCxnSpPr/>
          <p:nvPr/>
        </p:nvCxnSpPr>
        <p:spPr>
          <a:xfrm>
            <a:off x="928551" y="1323795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7416145" y="1604098"/>
            <a:ext cx="431338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Start from 250 molecules and L=53 A</a:t>
            </a:r>
          </a:p>
          <a:p>
            <a:r>
              <a:rPr lang="en-US" sz="2000" dirty="0"/>
              <a:t>for each box.</a:t>
            </a:r>
          </a:p>
          <a:p>
            <a:endParaRPr lang="en-US" sz="2000" dirty="0"/>
          </a:p>
          <a:p>
            <a:r>
              <a:rPr lang="en-US" sz="2000" dirty="0"/>
              <a:t>As long as one starts in the two phase region, GEMC will form two distinct phases.</a:t>
            </a:r>
          </a:p>
        </p:txBody>
      </p:sp>
      <p:sp>
        <p:nvSpPr>
          <p:cNvPr id="9" name="Rectangle 8"/>
          <p:cNvSpPr/>
          <p:nvPr/>
        </p:nvSpPr>
        <p:spPr>
          <a:xfrm>
            <a:off x="7450592" y="5208071"/>
            <a:ext cx="1892841" cy="1223683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8035374" y="4378688"/>
            <a:ext cx="7232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Gas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863853" y="5524684"/>
            <a:ext cx="10663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Liquid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450593" y="4051625"/>
            <a:ext cx="1892840" cy="239357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93CEC51-7B1F-1D45-A3ED-FE6EE0B4B5D3}"/>
              </a:ext>
            </a:extLst>
          </p:cNvPr>
          <p:cNvGrpSpPr/>
          <p:nvPr/>
        </p:nvGrpSpPr>
        <p:grpSpPr>
          <a:xfrm>
            <a:off x="9572836" y="4051625"/>
            <a:ext cx="2133545" cy="2393184"/>
            <a:chOff x="9968259" y="4051625"/>
            <a:chExt cx="2133545" cy="2393184"/>
          </a:xfrm>
        </p:grpSpPr>
        <p:sp>
          <p:nvSpPr>
            <p:cNvPr id="13" name="Rectangle 12"/>
            <p:cNvSpPr/>
            <p:nvPr/>
          </p:nvSpPr>
          <p:spPr>
            <a:xfrm>
              <a:off x="9968259" y="5716791"/>
              <a:ext cx="2133545" cy="714571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0611447" y="4622598"/>
              <a:ext cx="81525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Gas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0445031" y="5832156"/>
              <a:ext cx="120191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</a:rPr>
                <a:t>Liquid</a:t>
              </a: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9968260" y="4051625"/>
              <a:ext cx="2133544" cy="2393184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756203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GEMC Tips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64627" y="1560944"/>
            <a:ext cx="4312507" cy="5098473"/>
          </a:xfrm>
        </p:spPr>
        <p:txBody>
          <a:bodyPr>
            <a:normAutofit/>
          </a:bodyPr>
          <a:lstStyle/>
          <a:p>
            <a:r>
              <a:rPr lang="en-US" dirty="0"/>
              <a:t>Choice of simulation parameters may effect length of equilibration required.</a:t>
            </a:r>
          </a:p>
          <a:p>
            <a:r>
              <a:rPr lang="en-US" dirty="0"/>
              <a:t>Number of molecules in each phase also effects the magnitude of the statistical uncertainties.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928551" y="1323795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3" r="2080" b="2582"/>
          <a:stretch/>
        </p:blipFill>
        <p:spPr>
          <a:xfrm>
            <a:off x="838200" y="1447337"/>
            <a:ext cx="6311417" cy="5212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001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GEMC PDB Output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05153"/>
            <a:ext cx="10515600" cy="5070763"/>
          </a:xfrm>
        </p:spPr>
        <p:txBody>
          <a:bodyPr>
            <a:normAutofit fontScale="92500"/>
          </a:bodyPr>
          <a:lstStyle/>
          <a:p>
            <a:r>
              <a:rPr lang="en-US" dirty="0"/>
              <a:t>PDB output files for each box contain coordinates for all molecules in the simulation:      mC6cycle_GEMC_T_480K_BOX_0.pdb </a:t>
            </a:r>
          </a:p>
          <a:p>
            <a:endParaRPr lang="en-US" dirty="0"/>
          </a:p>
          <a:p>
            <a:r>
              <a:rPr lang="pt-BR" dirty="0"/>
              <a:t>The occupancy column is used to designate the box to which each molecule belongs.  “imaginary” molecules are given coordinates of 0,0,0.</a:t>
            </a:r>
          </a:p>
          <a:p>
            <a:endParaRPr lang="pt-BR" dirty="0"/>
          </a:p>
          <a:p>
            <a:pPr marL="457200" lvl="1" indent="0">
              <a:buNone/>
            </a:pPr>
            <a:r>
              <a:rPr lang="en-US" dirty="0"/>
              <a:t>ATOM     76 C6   1C6 A  11      33.658  11.434  28.090  </a:t>
            </a:r>
            <a:r>
              <a:rPr lang="en-US" dirty="0">
                <a:solidFill>
                  <a:srgbClr val="FF0000"/>
                </a:solidFill>
              </a:rPr>
              <a:t>0.00</a:t>
            </a:r>
            <a:r>
              <a:rPr lang="en-US" dirty="0"/>
              <a:t>  0.00</a:t>
            </a:r>
          </a:p>
          <a:p>
            <a:pPr marL="457200" lvl="1" indent="0">
              <a:buNone/>
            </a:pPr>
            <a:r>
              <a:rPr lang="en-US" dirty="0"/>
              <a:t>ATOM     77 C7   1C6 A  11      36.151  10.979  27.972  </a:t>
            </a:r>
            <a:r>
              <a:rPr lang="en-US" dirty="0">
                <a:solidFill>
                  <a:srgbClr val="FF0000"/>
                </a:solidFill>
              </a:rPr>
              <a:t>0.00</a:t>
            </a:r>
            <a:r>
              <a:rPr lang="en-US" dirty="0"/>
              <a:t>  0.00</a:t>
            </a:r>
          </a:p>
          <a:p>
            <a:pPr marL="457200" lvl="1" indent="0">
              <a:buNone/>
            </a:pPr>
            <a:r>
              <a:rPr lang="en-US" dirty="0"/>
              <a:t>ATOM     78 C1   1C6 A  12         </a:t>
            </a:r>
            <a:r>
              <a:rPr lang="en-US" dirty="0">
                <a:solidFill>
                  <a:srgbClr val="FF0000"/>
                </a:solidFill>
              </a:rPr>
              <a:t>0.000    0.000    0.000</a:t>
            </a:r>
            <a:r>
              <a:rPr lang="en-US" dirty="0"/>
              <a:t>  </a:t>
            </a:r>
            <a:r>
              <a:rPr lang="en-US" dirty="0">
                <a:solidFill>
                  <a:srgbClr val="FF0000"/>
                </a:solidFill>
              </a:rPr>
              <a:t>1.00</a:t>
            </a:r>
            <a:r>
              <a:rPr lang="en-US" dirty="0"/>
              <a:t>  0.00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/>
          </a:p>
          <a:p>
            <a:r>
              <a:rPr lang="pt-BR" dirty="0"/>
              <a:t>Unfortunately, VMD does not understand changing the number of molecules in the simulation.  VMD also does not update occupancy values.</a:t>
            </a:r>
          </a:p>
          <a:p>
            <a:endParaRPr lang="en-US" dirty="0"/>
          </a:p>
          <a:p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928551" y="1323795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83277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3AE899CF-814F-5140-ADAB-7CFAB25F08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41528">
            <a:off x="782931" y="1281684"/>
            <a:ext cx="4767564" cy="4846320"/>
          </a:xfrm>
          <a:prstGeom prst="trapezoid">
            <a:avLst>
              <a:gd name="adj" fmla="val 0"/>
            </a:avLst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Grand Canonical Monte Carlo Example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838200" y="1323795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37545295-70A4-064D-88BD-6A0DDCAE8953}"/>
              </a:ext>
            </a:extLst>
          </p:cNvPr>
          <p:cNvSpPr/>
          <p:nvPr/>
        </p:nvSpPr>
        <p:spPr>
          <a:xfrm>
            <a:off x="5878158" y="1948495"/>
            <a:ext cx="5189838" cy="4281920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55F031E-53FA-714B-AC2F-8FDF13BDFA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57165" y="2253036"/>
            <a:ext cx="604911" cy="54864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7BC5D47-A04C-CE4C-9B71-F279F4FF19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4264" y="2171192"/>
            <a:ext cx="604911" cy="54864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E076E28-1029-FB49-8B94-6F21AA341A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8258" y="2531927"/>
            <a:ext cx="604911" cy="54864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A7986B8-FF14-DD46-A6EF-E9F34DEDD1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4029" y="4314878"/>
            <a:ext cx="604911" cy="54864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8FF4A5C-35D1-1C4B-A756-8B2AB10C63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3260" y="2986709"/>
            <a:ext cx="453224" cy="54864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24CAC93-07ED-7645-AAAE-89AE9FCFE3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30216" y="2171192"/>
            <a:ext cx="453224" cy="54864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743F632-2B9B-3346-A039-CB280FC087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11307" y="3261029"/>
            <a:ext cx="453224" cy="54864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AE3C667-93B4-E04D-9E16-1BD9267EA3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7417" y="5460937"/>
            <a:ext cx="453224" cy="54864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0C91F96-AC32-794E-A6DD-5F256410FB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62076" y="5399115"/>
            <a:ext cx="453224" cy="54864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0D24210-4A08-6742-AEC4-049462DB81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61352" y="3815135"/>
            <a:ext cx="542677" cy="54864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606BA1F-2418-1C4D-AE71-A1EDA2846F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91549" y="5399115"/>
            <a:ext cx="542677" cy="54864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CBD4CEE-EC29-064A-9D21-3CC664F47A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23614" y="4189143"/>
            <a:ext cx="542677" cy="548640"/>
          </a:xfrm>
          <a:prstGeom prst="rect">
            <a:avLst/>
          </a:prstGeom>
        </p:spPr>
      </p:pic>
      <p:sp>
        <p:nvSpPr>
          <p:cNvPr id="22" name="Arc 21">
            <a:extLst>
              <a:ext uri="{FF2B5EF4-FFF2-40B4-BE49-F238E27FC236}">
                <a16:creationId xmlns:a16="http://schemas.microsoft.com/office/drawing/2014/main" id="{F2080515-4779-5E46-9479-340F87973374}"/>
              </a:ext>
            </a:extLst>
          </p:cNvPr>
          <p:cNvSpPr/>
          <p:nvPr/>
        </p:nvSpPr>
        <p:spPr>
          <a:xfrm rot="20487543">
            <a:off x="582577" y="2640470"/>
            <a:ext cx="7845280" cy="3398437"/>
          </a:xfrm>
          <a:prstGeom prst="arc">
            <a:avLst>
              <a:gd name="adj1" fmla="val 13888775"/>
              <a:gd name="adj2" fmla="val 21036525"/>
            </a:avLst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D5342C6C-5571-C148-AC32-D7284F73B3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45386" y="5193495"/>
            <a:ext cx="542677" cy="54864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351D54F-DC7D-FB49-90C1-5D8DF2CA57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55934" y="5501684"/>
            <a:ext cx="453224" cy="54864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138C966-671D-EF4C-B268-BBBCE843B5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6724" y="3809669"/>
            <a:ext cx="604911" cy="54864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98CDB148-8ACC-ED41-AC0B-D70B6FDD9D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9037" y="4519077"/>
            <a:ext cx="604911" cy="54864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7466FCF9-D4CD-C742-A069-891EEC0A21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55934" y="3231469"/>
            <a:ext cx="453224" cy="54864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0A6C5FD-B342-794E-BAB2-AB09114D46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47442" y="4664907"/>
            <a:ext cx="542677" cy="54864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D3B2459F-BB97-6343-8594-C62CB04D3D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04296" y="3505789"/>
            <a:ext cx="542677" cy="54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6418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Grand Canonical Monte Carlo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3846" y="1547092"/>
            <a:ext cx="10924309" cy="4354946"/>
          </a:xfrm>
        </p:spPr>
        <p:txBody>
          <a:bodyPr>
            <a:norm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Create Topology file for adsorbate. 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Build PDB and PSF files for adsorbate. 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Simulation of CO</a:t>
            </a:r>
            <a:r>
              <a:rPr lang="en-US" baseline="-25000" dirty="0"/>
              <a:t>2</a:t>
            </a:r>
            <a:r>
              <a:rPr lang="en-US" dirty="0"/>
              <a:t> adsorption in IRMOF-1 at 298 K and 1.0 bar.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Calculate the number of CO</a:t>
            </a:r>
            <a:r>
              <a:rPr lang="en-US" baseline="-25000" dirty="0"/>
              <a:t>2</a:t>
            </a:r>
            <a:r>
              <a:rPr lang="en-US" dirty="0"/>
              <a:t> adsorbed.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838200" y="1323795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151487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Creating PDB for adsorbent: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928551" y="1319322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36170CD-242A-154C-AD3E-65FE573C9265}"/>
              </a:ext>
            </a:extLst>
          </p:cNvPr>
          <p:cNvGrpSpPr>
            <a:grpSpLocks noChangeAspect="1"/>
          </p:cNvGrpSpPr>
          <p:nvPr/>
        </p:nvGrpSpPr>
        <p:grpSpPr>
          <a:xfrm>
            <a:off x="365354" y="1873948"/>
            <a:ext cx="5629595" cy="3749040"/>
            <a:chOff x="300037" y="828920"/>
            <a:chExt cx="8597450" cy="5725490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75ADD68-287A-D94B-A3E8-D58FE8BF0181}"/>
                </a:ext>
              </a:extLst>
            </p:cNvPr>
            <p:cNvSpPr/>
            <p:nvPr/>
          </p:nvSpPr>
          <p:spPr>
            <a:xfrm>
              <a:off x="1636147" y="995986"/>
              <a:ext cx="5472752" cy="5558424"/>
            </a:xfrm>
            <a:prstGeom prst="ellipse">
              <a:avLst/>
            </a:prstGeom>
            <a:noFill/>
            <a:ln w="10160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08F7E4EF-829A-F649-A5F5-3237E0A8AA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63586" y="828920"/>
              <a:ext cx="5249950" cy="64008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44AC02A7-DD64-B44F-AF74-7FC5372B674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037" y="4676324"/>
              <a:ext cx="3484018" cy="1097280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662BB80-E695-BD40-A18A-6B8838E195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559" b="65304"/>
            <a:stretch/>
          </p:blipFill>
          <p:spPr>
            <a:xfrm>
              <a:off x="4372523" y="4676324"/>
              <a:ext cx="4524964" cy="1097280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4DEA59CF-0FB6-AC41-B519-0D57E56E0E3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037" y="2543033"/>
              <a:ext cx="3291840" cy="1097280"/>
            </a:xfrm>
            <a:prstGeom prst="rect">
              <a:avLst/>
            </a:prstGeom>
          </p:spPr>
        </p:pic>
        <p:pic>
          <p:nvPicPr>
            <p:cNvPr id="17" name="Picture 16" descr="C:\Users\Jason\School\Research\Publications_Common_Assets\GOMC_Full_Size.jpg">
              <a:extLst>
                <a:ext uri="{FF2B5EF4-FFF2-40B4-BE49-F238E27FC236}">
                  <a16:creationId xmlns:a16="http://schemas.microsoft.com/office/drawing/2014/main" id="{999DDF49-437C-044F-BBCB-212F96FF5B7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37171" y="2101225"/>
              <a:ext cx="1654088" cy="14630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259E3EF-7EE4-3E46-8EB8-EE140491F547}"/>
                </a:ext>
              </a:extLst>
            </p:cNvPr>
            <p:cNvSpPr/>
            <p:nvPr/>
          </p:nvSpPr>
          <p:spPr>
            <a:xfrm>
              <a:off x="5472752" y="1469000"/>
              <a:ext cx="2277261" cy="71425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ight Arrow 18">
              <a:extLst>
                <a:ext uri="{FF2B5EF4-FFF2-40B4-BE49-F238E27FC236}">
                  <a16:creationId xmlns:a16="http://schemas.microsoft.com/office/drawing/2014/main" id="{CC626C27-8B10-8D4F-947F-E7C5E3C49332}"/>
                </a:ext>
              </a:extLst>
            </p:cNvPr>
            <p:cNvSpPr/>
            <p:nvPr/>
          </p:nvSpPr>
          <p:spPr>
            <a:xfrm rot="7555292">
              <a:off x="1608916" y="2121003"/>
              <a:ext cx="701377" cy="607758"/>
            </a:xfrm>
            <a:prstGeom prst="rightArrow">
              <a:avLst>
                <a:gd name="adj1" fmla="val 12511"/>
                <a:gd name="adj2" fmla="val 69969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ight Arrow 19">
              <a:extLst>
                <a:ext uri="{FF2B5EF4-FFF2-40B4-BE49-F238E27FC236}">
                  <a16:creationId xmlns:a16="http://schemas.microsoft.com/office/drawing/2014/main" id="{18A30DF9-1CE2-1340-8F0B-9AC8F5FA8F73}"/>
                </a:ext>
              </a:extLst>
            </p:cNvPr>
            <p:cNvSpPr/>
            <p:nvPr/>
          </p:nvSpPr>
          <p:spPr>
            <a:xfrm rot="19538757">
              <a:off x="5673559" y="5683185"/>
              <a:ext cx="701377" cy="607758"/>
            </a:xfrm>
            <a:prstGeom prst="rightArrow">
              <a:avLst>
                <a:gd name="adj1" fmla="val 12511"/>
                <a:gd name="adj2" fmla="val 69969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ight Arrow 20">
              <a:extLst>
                <a:ext uri="{FF2B5EF4-FFF2-40B4-BE49-F238E27FC236}">
                  <a16:creationId xmlns:a16="http://schemas.microsoft.com/office/drawing/2014/main" id="{22B07635-A87F-F943-9A09-A871A8963395}"/>
                </a:ext>
              </a:extLst>
            </p:cNvPr>
            <p:cNvSpPr/>
            <p:nvPr/>
          </p:nvSpPr>
          <p:spPr>
            <a:xfrm rot="16401257">
              <a:off x="6758750" y="3546577"/>
              <a:ext cx="701377" cy="607758"/>
            </a:xfrm>
            <a:prstGeom prst="rightArrow">
              <a:avLst>
                <a:gd name="adj1" fmla="val 12511"/>
                <a:gd name="adj2" fmla="val 69969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ight Arrow 21">
              <a:extLst>
                <a:ext uri="{FF2B5EF4-FFF2-40B4-BE49-F238E27FC236}">
                  <a16:creationId xmlns:a16="http://schemas.microsoft.com/office/drawing/2014/main" id="{452EB1DC-A0A5-6C46-8F83-C1F60CFEC277}"/>
                </a:ext>
              </a:extLst>
            </p:cNvPr>
            <p:cNvSpPr/>
            <p:nvPr/>
          </p:nvSpPr>
          <p:spPr>
            <a:xfrm rot="4448509">
              <a:off x="1454728" y="4072920"/>
              <a:ext cx="548640" cy="640080"/>
            </a:xfrm>
            <a:prstGeom prst="rightArrow">
              <a:avLst>
                <a:gd name="adj1" fmla="val 12511"/>
                <a:gd name="adj2" fmla="val 69969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61CC2C4-D78D-0C42-9A30-6C08AF3A8F4C}"/>
              </a:ext>
            </a:extLst>
          </p:cNvPr>
          <p:cNvGrpSpPr>
            <a:grpSpLocks noChangeAspect="1"/>
          </p:cNvGrpSpPr>
          <p:nvPr/>
        </p:nvGrpSpPr>
        <p:grpSpPr>
          <a:xfrm>
            <a:off x="6393476" y="2784535"/>
            <a:ext cx="4839027" cy="3722916"/>
            <a:chOff x="4978813" y="880794"/>
            <a:chExt cx="5987221" cy="4606279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6A004D49-2F01-3D46-BEF8-8EB159FE017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978813" y="1829473"/>
              <a:ext cx="5987221" cy="3657600"/>
              <a:chOff x="1616363" y="1106055"/>
              <a:chExt cx="6675120" cy="4077837"/>
            </a:xfrm>
          </p:grpSpPr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B2181615-52BE-3C4C-8AE9-598484F8E89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65167"/>
              <a:stretch/>
            </p:blipFill>
            <p:spPr>
              <a:xfrm>
                <a:off x="1629063" y="1106055"/>
                <a:ext cx="6583680" cy="1588286"/>
              </a:xfrm>
              <a:prstGeom prst="rect">
                <a:avLst/>
              </a:prstGeom>
              <a:ln w="38100" cap="sq">
                <a:solidFill>
                  <a:srgbClr val="000000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</p:pic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469F6B39-2E8A-2E44-8820-694E8AC9DB8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-559" b="65304"/>
              <a:stretch/>
            </p:blipFill>
            <p:spPr>
              <a:xfrm>
                <a:off x="1616363" y="3326233"/>
                <a:ext cx="6675120" cy="1618681"/>
              </a:xfrm>
              <a:prstGeom prst="rect">
                <a:avLst/>
              </a:prstGeom>
              <a:ln w="38100" cap="sq">
                <a:solidFill>
                  <a:srgbClr val="000000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</p:pic>
          <p:sp>
            <p:nvSpPr>
              <p:cNvPr id="29" name="Down Arrow 28">
                <a:extLst>
                  <a:ext uri="{FF2B5EF4-FFF2-40B4-BE49-F238E27FC236}">
                    <a16:creationId xmlns:a16="http://schemas.microsoft.com/office/drawing/2014/main" id="{CCC651CA-95E1-8A44-B105-A4CEDC9AD7F3}"/>
                  </a:ext>
                </a:extLst>
              </p:cNvPr>
              <p:cNvSpPr/>
              <p:nvPr/>
            </p:nvSpPr>
            <p:spPr>
              <a:xfrm>
                <a:off x="4636231" y="2726072"/>
                <a:ext cx="569343" cy="560589"/>
              </a:xfrm>
              <a:prstGeom prst="downArrow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9B58AEF4-01DC-FE44-8272-859E9645952E}"/>
                  </a:ext>
                </a:extLst>
              </p:cNvPr>
              <p:cNvSpPr/>
              <p:nvPr/>
            </p:nvSpPr>
            <p:spPr>
              <a:xfrm>
                <a:off x="6650181" y="1330035"/>
                <a:ext cx="484909" cy="1571615"/>
              </a:xfrm>
              <a:prstGeom prst="ellipse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9AB0C44D-236A-FB40-9318-FB296CFF1D55}"/>
                  </a:ext>
                </a:extLst>
              </p:cNvPr>
              <p:cNvSpPr/>
              <p:nvPr/>
            </p:nvSpPr>
            <p:spPr>
              <a:xfrm>
                <a:off x="6691745" y="3612277"/>
                <a:ext cx="484909" cy="1571615"/>
              </a:xfrm>
              <a:prstGeom prst="ellipse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7EED2D3-6EE5-C74E-AC96-117616FFE612}"/>
                </a:ext>
              </a:extLst>
            </p:cNvPr>
            <p:cNvSpPr txBox="1"/>
            <p:nvPr/>
          </p:nvSpPr>
          <p:spPr>
            <a:xfrm>
              <a:off x="9095048" y="880794"/>
              <a:ext cx="12056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dirty="0"/>
                <a:t>Beta Value</a:t>
              </a:r>
            </a:p>
          </p:txBody>
        </p:sp>
        <p:sp>
          <p:nvSpPr>
            <p:cNvPr id="26" name="Down Arrow 25">
              <a:extLst>
                <a:ext uri="{FF2B5EF4-FFF2-40B4-BE49-F238E27FC236}">
                  <a16:creationId xmlns:a16="http://schemas.microsoft.com/office/drawing/2014/main" id="{32C24759-14AD-134B-8962-7AC7452542EE}"/>
                </a:ext>
              </a:extLst>
            </p:cNvPr>
            <p:cNvSpPr/>
            <p:nvPr/>
          </p:nvSpPr>
          <p:spPr>
            <a:xfrm>
              <a:off x="9445436" y="1292457"/>
              <a:ext cx="510670" cy="502818"/>
            </a:xfrm>
            <a:prstGeom prst="downArrow">
              <a:avLst/>
            </a:prstGeom>
            <a:solidFill>
              <a:srgbClr val="C00000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32730D49-4F05-A540-AD52-634B4049CFDC}"/>
              </a:ext>
            </a:extLst>
          </p:cNvPr>
          <p:cNvSpPr/>
          <p:nvPr/>
        </p:nvSpPr>
        <p:spPr>
          <a:xfrm>
            <a:off x="6120533" y="1776166"/>
            <a:ext cx="548363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1" indent="-342900"/>
            <a:r>
              <a:rPr lang="en-US" b="1" dirty="0"/>
              <a:t>Beta = 0</a:t>
            </a:r>
            <a:r>
              <a:rPr lang="en-US" dirty="0"/>
              <a:t>: Displace, Rotate, Intra-swap, Swap, regrowth</a:t>
            </a:r>
          </a:p>
          <a:p>
            <a:pPr lvl="1" indent="-342900"/>
            <a:r>
              <a:rPr lang="en-US" b="1" dirty="0"/>
              <a:t>Beta = 1</a:t>
            </a:r>
            <a:r>
              <a:rPr lang="en-US" dirty="0"/>
              <a:t>: Fix</a:t>
            </a:r>
          </a:p>
          <a:p>
            <a:pPr lvl="1" indent="-342900"/>
            <a:r>
              <a:rPr lang="en-US" b="1" dirty="0"/>
              <a:t>Beta = 2</a:t>
            </a:r>
            <a:r>
              <a:rPr lang="en-US" dirty="0"/>
              <a:t>: Displace, Rotate, Intra-swap, regrowth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2B3FF6B-692C-7547-9B09-7B823B749FD1}"/>
              </a:ext>
            </a:extLst>
          </p:cNvPr>
          <p:cNvSpPr/>
          <p:nvPr/>
        </p:nvSpPr>
        <p:spPr>
          <a:xfrm>
            <a:off x="2030568" y="5790096"/>
            <a:ext cx="17811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/>
              <a:t>Tcl</a:t>
            </a:r>
            <a:r>
              <a:rPr lang="en-US" b="1" dirty="0"/>
              <a:t> script in VMD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34176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Creating PDB for adsorbent: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928551" y="1319322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41AF34C2-0157-E143-A67F-E59DE67276DD}"/>
              </a:ext>
            </a:extLst>
          </p:cNvPr>
          <p:cNvSpPr txBox="1"/>
          <p:nvPr/>
        </p:nvSpPr>
        <p:spPr>
          <a:xfrm>
            <a:off x="838199" y="1950752"/>
            <a:ext cx="7139474" cy="2126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Download the crystal structure.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Use VESTA to: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Extend the unit cell by factor of 2.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Remove the bonds.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Export the structure as PDB file.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1716513-D439-5746-9781-8EE8B2174BE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73"/>
          <a:stretch/>
        </p:blipFill>
        <p:spPr>
          <a:xfrm>
            <a:off x="7959333" y="1939452"/>
            <a:ext cx="3383280" cy="479932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B8C24FE-16D0-CE4F-8C8E-9266BF79CF31}"/>
              </a:ext>
            </a:extLst>
          </p:cNvPr>
          <p:cNvSpPr txBox="1"/>
          <p:nvPr/>
        </p:nvSpPr>
        <p:spPr>
          <a:xfrm>
            <a:off x="838200" y="1420421"/>
            <a:ext cx="99821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 generate the PDB file, each atom will be considered its own molecule. Assign </a:t>
            </a:r>
            <a:r>
              <a:rPr lang="en-US" dirty="0" err="1"/>
              <a:t>resname</a:t>
            </a:r>
            <a:r>
              <a:rPr lang="en-US" dirty="0"/>
              <a:t> using atom name.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BEE3FB0-32B5-C24E-9C16-DB43A9ACC2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5226" y="1903718"/>
            <a:ext cx="558321" cy="54864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ACA61ED-316D-E04C-AC75-1140EC3260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5226" y="3005067"/>
            <a:ext cx="558321" cy="548640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A4B17BB7-9349-8940-90E1-F1FD397F4465}"/>
              </a:ext>
            </a:extLst>
          </p:cNvPr>
          <p:cNvGrpSpPr/>
          <p:nvPr/>
        </p:nvGrpSpPr>
        <p:grpSpPr>
          <a:xfrm>
            <a:off x="592266" y="4177473"/>
            <a:ext cx="7289800" cy="2093039"/>
            <a:chOff x="592266" y="4101273"/>
            <a:chExt cx="7289800" cy="2093039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20548F67-9C70-8147-A00E-2835C652C613}"/>
                </a:ext>
              </a:extLst>
            </p:cNvPr>
            <p:cNvGrpSpPr/>
            <p:nvPr/>
          </p:nvGrpSpPr>
          <p:grpSpPr>
            <a:xfrm>
              <a:off x="592266" y="4101273"/>
              <a:ext cx="7226300" cy="2093039"/>
              <a:chOff x="592266" y="4101273"/>
              <a:chExt cx="7226300" cy="2093039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599317FD-B752-6048-94CE-F4236960538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66636"/>
              <a:stretch/>
            </p:blipFill>
            <p:spPr>
              <a:xfrm>
                <a:off x="592266" y="4101273"/>
                <a:ext cx="7226300" cy="889827"/>
              </a:xfrm>
              <a:prstGeom prst="rect">
                <a:avLst/>
              </a:prstGeom>
            </p:spPr>
          </p:pic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72B05214-E371-D546-8130-535859E319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2266" y="5279912"/>
                <a:ext cx="7112000" cy="914400"/>
              </a:xfrm>
              <a:prstGeom prst="rect">
                <a:avLst/>
              </a:prstGeom>
            </p:spPr>
          </p:pic>
        </p:grp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9D58F76-C8A5-EE43-9EE9-4F73CE6ABA1D}"/>
                </a:ext>
              </a:extLst>
            </p:cNvPr>
            <p:cNvSpPr/>
            <p:nvPr/>
          </p:nvSpPr>
          <p:spPr>
            <a:xfrm>
              <a:off x="719692" y="4910567"/>
              <a:ext cx="7162374" cy="40693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defTabSz="457200"/>
              <a:r>
                <a:rPr lang="en-US" b="1" dirty="0"/>
                <a:t>:		:				:		:		:	:	:		    :	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9261685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Creating PDB for adsorbent: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928551" y="1319322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41AF34C2-0157-E143-A67F-E59DE67276DD}"/>
              </a:ext>
            </a:extLst>
          </p:cNvPr>
          <p:cNvSpPr txBox="1"/>
          <p:nvPr/>
        </p:nvSpPr>
        <p:spPr>
          <a:xfrm>
            <a:off x="609599" y="2077752"/>
            <a:ext cx="7139474" cy="880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 startAt="3"/>
            </a:pPr>
            <a:r>
              <a:rPr lang="en-US" dirty="0"/>
              <a:t>Use convert script to assign </a:t>
            </a:r>
            <a:r>
              <a:rPr lang="en-US" dirty="0" err="1"/>
              <a:t>resname</a:t>
            </a:r>
            <a:r>
              <a:rPr lang="en-US" dirty="0"/>
              <a:t> and </a:t>
            </a:r>
            <a:r>
              <a:rPr lang="en-US" dirty="0" err="1"/>
              <a:t>resid</a:t>
            </a:r>
            <a:r>
              <a:rPr lang="en-US" dirty="0"/>
              <a:t> based on atom name.</a:t>
            </a:r>
          </a:p>
          <a:p>
            <a:pPr>
              <a:lnSpc>
                <a:spcPct val="150000"/>
              </a:lnSpc>
            </a:pPr>
            <a:r>
              <a:rPr lang="en-US" b="1" dirty="0"/>
              <a:t>		</a:t>
            </a:r>
            <a:r>
              <a:rPr lang="en-US" b="1" dirty="0" err="1"/>
              <a:t>vmd</a:t>
            </a:r>
            <a:r>
              <a:rPr lang="en-US" b="1" dirty="0"/>
              <a:t> &lt; ./ </a:t>
            </a:r>
            <a:r>
              <a:rPr lang="en-US" b="1" dirty="0" err="1"/>
              <a:t>convert_VESTA_PDB.tcl</a:t>
            </a:r>
            <a:endParaRPr lang="en-US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1716513-D439-5746-9781-8EE8B2174BE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73"/>
          <a:stretch/>
        </p:blipFill>
        <p:spPr>
          <a:xfrm>
            <a:off x="8530833" y="1939452"/>
            <a:ext cx="3383280" cy="479932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B8C24FE-16D0-CE4F-8C8E-9266BF79CF31}"/>
              </a:ext>
            </a:extLst>
          </p:cNvPr>
          <p:cNvSpPr txBox="1"/>
          <p:nvPr/>
        </p:nvSpPr>
        <p:spPr>
          <a:xfrm>
            <a:off x="838200" y="1420421"/>
            <a:ext cx="99821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 generate the PDB file, each atom will be considered its own molecule. Assign </a:t>
            </a:r>
            <a:r>
              <a:rPr lang="en-US" dirty="0" err="1"/>
              <a:t>resname</a:t>
            </a:r>
            <a:r>
              <a:rPr lang="en-US" dirty="0"/>
              <a:t> using atom name.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ACA61ED-316D-E04C-AC75-1140EC32600A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colorTemperature colorTemp="115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807150" y="2022112"/>
            <a:ext cx="558321" cy="548640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26EB6C44-97D8-374F-95A1-DC3FDEC1BF1E}"/>
              </a:ext>
            </a:extLst>
          </p:cNvPr>
          <p:cNvGrpSpPr/>
          <p:nvPr/>
        </p:nvGrpSpPr>
        <p:grpSpPr>
          <a:xfrm>
            <a:off x="618950" y="3147334"/>
            <a:ext cx="7188200" cy="3474812"/>
            <a:chOff x="618950" y="2918734"/>
            <a:chExt cx="7188200" cy="3474812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DD46627-FAEB-3C4B-85A7-8BA44ABB4645}"/>
                </a:ext>
              </a:extLst>
            </p:cNvPr>
            <p:cNvSpPr/>
            <p:nvPr/>
          </p:nvSpPr>
          <p:spPr>
            <a:xfrm>
              <a:off x="618950" y="3601859"/>
              <a:ext cx="7162374" cy="40693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defTabSz="457200"/>
              <a:r>
                <a:rPr lang="en-US" b="1" dirty="0"/>
                <a:t>:		:     :     :     :     :   	     :		:	     :	          :	   :		       :	</a:t>
              </a: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B5331A24-C774-4D4B-9ABB-A9F91B67B61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4350" y="2918734"/>
              <a:ext cx="7162800" cy="73660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F3410561-FD79-FE44-B465-4C82A50AD7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0" r="1"/>
            <a:stretch/>
          </p:blipFill>
          <p:spPr>
            <a:xfrm>
              <a:off x="657050" y="4005666"/>
              <a:ext cx="7150100" cy="90170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B3A91C2-C77E-8A49-88F7-7B6EB688FCB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7050" y="5314046"/>
              <a:ext cx="7112000" cy="1079500"/>
            </a:xfrm>
            <a:prstGeom prst="rect">
              <a:avLst/>
            </a:prstGeom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EE4C8E7-0A0F-B540-8BDD-93EADBFB394E}"/>
                </a:ext>
              </a:extLst>
            </p:cNvPr>
            <p:cNvSpPr/>
            <p:nvPr/>
          </p:nvSpPr>
          <p:spPr>
            <a:xfrm>
              <a:off x="644350" y="4907239"/>
              <a:ext cx="7162374" cy="40693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defTabSz="457200"/>
              <a:r>
                <a:rPr lang="en-US" b="1" dirty="0"/>
                <a:t>:		:     :     :     :     :   	     :		:	     :	          :	   :		       :	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180563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97270" y="36492"/>
            <a:ext cx="7886700" cy="994172"/>
          </a:xfrm>
        </p:spPr>
        <p:txBody>
          <a:bodyPr/>
          <a:lstStyle/>
          <a:p>
            <a:r>
              <a:rPr lang="en-US" dirty="0" err="1"/>
              <a:t>Configurational</a:t>
            </a:r>
            <a:r>
              <a:rPr lang="en-US" dirty="0"/>
              <a:t>-Bias Monte Carlo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1"/>
              <p:cNvSpPr>
                <a:spLocks noGrp="1"/>
              </p:cNvSpPr>
              <p:nvPr>
                <p:ph idx="1"/>
              </p:nvPr>
            </p:nvSpPr>
            <p:spPr>
              <a:xfrm>
                <a:off x="5904255" y="1185865"/>
                <a:ext cx="4528141" cy="5397149"/>
              </a:xfrm>
            </p:spPr>
            <p:txBody>
              <a:bodyPr>
                <a:noAutofit/>
              </a:bodyPr>
              <a:lstStyle/>
              <a:p>
                <a:r>
                  <a:rPr lang="en-US" sz="1600" dirty="0"/>
                  <a:t>Generate a number (k) of random trial positions in the target box, calculate a (new) insertion </a:t>
                </a:r>
                <a:r>
                  <a:rPr lang="en-US" sz="1600" dirty="0" err="1"/>
                  <a:t>Rosenbluth</a:t>
                </a:r>
                <a:r>
                  <a:rPr lang="en-US" sz="1600" dirty="0"/>
                  <a:t> weight based on the Boltzmann factors of the trial insertion sites:</a:t>
                </a:r>
                <a:br>
                  <a:rPr lang="en-US" sz="1600" dirty="0"/>
                </a:b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w</m:t>
                    </m:r>
                    <m:d>
                      <m:dPr>
                        <m:ctrlPr>
                          <a:rPr lang="en-US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1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en-US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  <m:t>𝛽</m:t>
                            </m:r>
                            <m:sSub>
                              <m:sSubPr>
                                <m:ctrlPr>
                                  <a:rPr lang="en-US" sz="16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sz="16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16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d>
                          </m:sup>
                        </m:sSup>
                      </m:e>
                    </m:nary>
                  </m:oMath>
                </a14:m>
                <a:endParaRPr lang="en-US" sz="1600" dirty="0"/>
              </a:p>
              <a:p>
                <a:r>
                  <a:rPr lang="en-US" sz="1600" dirty="0"/>
                  <a:t>Select a site using a random draw compared to the scaled Boltzmann factors for each site:</a:t>
                </a:r>
                <a:br>
                  <a:rPr lang="en-US" sz="1600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1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  <m:t>𝛽</m:t>
                            </m:r>
                            <m:sSub>
                              <m:sSubPr>
                                <m:ctrlPr>
                                  <a:rPr lang="en-US" sz="16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sz="16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16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d>
                          </m:sup>
                        </m:sSup>
                      </m:num>
                      <m:den>
                        <m:sSub>
                          <m:sSubPr>
                            <m:ctrlPr>
                              <a:rPr lang="en-US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den>
                    </m:f>
                  </m:oMath>
                </a14:m>
                <a:endParaRPr lang="en-US" sz="1600" dirty="0"/>
              </a:p>
              <a:p>
                <a:r>
                  <a:rPr lang="en-US" sz="1600" dirty="0"/>
                  <a:t>Generate random trial positions in the losing box (k-1), calculate old </a:t>
                </a:r>
                <a:r>
                  <a:rPr lang="en-US" sz="1600" dirty="0" err="1"/>
                  <a:t>Rosenbluth</a:t>
                </a:r>
                <a:r>
                  <a:rPr lang="en-US" sz="1600" dirty="0"/>
                  <a:t> weight based on the Boltzmann factors of those positions in the losing box, plus the actual position.</a:t>
                </a:r>
                <a:br>
                  <a:rPr lang="en-US" sz="1600" dirty="0"/>
                </a:b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w</m:t>
                    </m:r>
                    <m:d>
                      <m:dPr>
                        <m:ctrlPr>
                          <a:rPr lang="en-US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</m:d>
                    <m:r>
                      <a:rPr lang="en-US" sz="1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  <m:t>𝛽</m:t>
                        </m:r>
                        <m:sSub>
                          <m:sSubPr>
                            <m:ctrlPr>
                              <a:rPr lang="en-US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</m:d>
                      </m:sup>
                    </m:sSup>
                    <m:r>
                      <a:rPr lang="en-US" sz="1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nary>
                      <m:naryPr>
                        <m:chr m:val="∑"/>
                        <m:ctrlPr>
                          <a:rPr lang="en-US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en-US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  <m:t>𝛽</m:t>
                            </m:r>
                            <m:sSub>
                              <m:sSubPr>
                                <m:ctrlPr>
                                  <a:rPr lang="en-US" sz="16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sz="16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16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d>
                          </m:sup>
                        </m:sSup>
                      </m:e>
                    </m:nary>
                  </m:oMath>
                </a14:m>
                <a:endParaRPr lang="en-US" sz="1600" dirty="0"/>
              </a:p>
              <a:p>
                <a:r>
                  <a:rPr lang="en-US" sz="1600" dirty="0"/>
                  <a:t>Accept the insertion if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𝑅𝐴𝑁𝐷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0,1</m:t>
                          </m:r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</a:rPr>
                        <m:t>&lt;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𝑜𝑢𝑡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𝑖𝑛</m:t>
                                  </m:r>
                                </m:sub>
                              </m:s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den>
                          </m:f>
                        </m:e>
                      </m:d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𝑖𝑛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𝑜𝑢𝑡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16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  <m:d>
                            <m:dPr>
                              <m:ctrlP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</m:num>
                        <m:den>
                          <m:r>
                            <m:rPr>
                              <m:sty m:val="p"/>
                            </m:rPr>
                            <a:rPr lang="en-US" sz="16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  <m:d>
                            <m:dPr>
                              <m:ctrlP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5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904255" y="1185865"/>
                <a:ext cx="4528141" cy="5397149"/>
              </a:xfrm>
              <a:blipFill>
                <a:blip r:embed="rId2"/>
                <a:stretch>
                  <a:fillRect l="-560" t="-704" b="-18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2FDF8-965A-4BF8-82BC-D25DBB59DE76}" type="slidenum">
              <a:rPr lang="en-US" smtClean="0"/>
              <a:t>4</a:t>
            </a:fld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1825820" y="1657725"/>
            <a:ext cx="3906982" cy="350043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2181225" y="2043116"/>
            <a:ext cx="642938" cy="5857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4899364" y="4231670"/>
            <a:ext cx="642938" cy="5857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3755232" y="3645883"/>
            <a:ext cx="642938" cy="5857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2012156" y="3676839"/>
            <a:ext cx="642938" cy="5857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3433763" y="1819279"/>
            <a:ext cx="642938" cy="5857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4700587" y="1819279"/>
            <a:ext cx="642938" cy="5857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2850239" y="3639612"/>
            <a:ext cx="642938" cy="5857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3477157" y="2706851"/>
            <a:ext cx="642938" cy="5857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4914784" y="3544470"/>
            <a:ext cx="642938" cy="5857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4120095" y="4308055"/>
            <a:ext cx="642938" cy="5857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2655094" y="2857270"/>
            <a:ext cx="642938" cy="5857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4570634" y="2857271"/>
            <a:ext cx="642938" cy="5857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2655094" y="4417500"/>
            <a:ext cx="642938" cy="5857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3358044" y="4225399"/>
            <a:ext cx="642938" cy="58578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4182491" y="3820178"/>
            <a:ext cx="642938" cy="585787"/>
          </a:xfrm>
          <a:prstGeom prst="ellipse">
            <a:avLst/>
          </a:prstGeom>
          <a:solidFill>
            <a:srgbClr val="FF0000">
              <a:alpha val="5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4848709" y="3078330"/>
            <a:ext cx="642938" cy="585787"/>
          </a:xfrm>
          <a:prstGeom prst="ellipse">
            <a:avLst/>
          </a:prstGeom>
          <a:solidFill>
            <a:srgbClr val="FF0000">
              <a:alpha val="5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2887739" y="2060712"/>
            <a:ext cx="642938" cy="585787"/>
          </a:xfrm>
          <a:prstGeom prst="ellipse">
            <a:avLst/>
          </a:prstGeom>
          <a:solidFill>
            <a:srgbClr val="FF0000">
              <a:alpha val="5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4154031" y="2426497"/>
            <a:ext cx="642938" cy="585787"/>
          </a:xfrm>
          <a:prstGeom prst="ellipse">
            <a:avLst/>
          </a:prstGeom>
          <a:solidFill>
            <a:srgbClr val="FF0000">
              <a:alpha val="5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2720885" y="3319929"/>
            <a:ext cx="642938" cy="585787"/>
          </a:xfrm>
          <a:prstGeom prst="ellipse">
            <a:avLst/>
          </a:prstGeom>
          <a:solidFill>
            <a:srgbClr val="FF0000">
              <a:alpha val="5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2199927" y="3722268"/>
            <a:ext cx="642938" cy="585787"/>
          </a:xfrm>
          <a:prstGeom prst="ellipse">
            <a:avLst/>
          </a:prstGeom>
          <a:solidFill>
            <a:srgbClr val="FF0000">
              <a:alpha val="5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1997270" y="5337129"/>
            <a:ext cx="642938" cy="585787"/>
          </a:xfrm>
          <a:prstGeom prst="ellipse">
            <a:avLst/>
          </a:prstGeom>
          <a:solidFill>
            <a:srgbClr val="FF0000">
              <a:alpha val="5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1997270" y="6090069"/>
            <a:ext cx="642938" cy="5857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/>
          <p:cNvSpPr txBox="1"/>
          <p:nvPr/>
        </p:nvSpPr>
        <p:spPr>
          <a:xfrm>
            <a:off x="2640211" y="5439029"/>
            <a:ext cx="16114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Trial insertion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2655097" y="6182904"/>
            <a:ext cx="20957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Existing molecules</a:t>
            </a:r>
          </a:p>
        </p:txBody>
      </p:sp>
      <p:cxnSp>
        <p:nvCxnSpPr>
          <p:cNvPr id="30" name="Straight Connector 29"/>
          <p:cNvCxnSpPr/>
          <p:nvPr/>
        </p:nvCxnSpPr>
        <p:spPr>
          <a:xfrm>
            <a:off x="905139" y="1048173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3310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IRMOF-1 Topology file: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928551" y="1319322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8B953F69-B45C-7C47-AED3-AC47E66285B6}"/>
              </a:ext>
            </a:extLst>
          </p:cNvPr>
          <p:cNvSpPr/>
          <p:nvPr/>
        </p:nvSpPr>
        <p:spPr>
          <a:xfrm>
            <a:off x="467497" y="1467664"/>
            <a:ext cx="5377249" cy="4247317"/>
          </a:xfrm>
          <a:prstGeom prst="rect">
            <a:avLst/>
          </a:prstGeom>
          <a:ln w="381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MASS   1  O	15.999	O   </a:t>
            </a:r>
          </a:p>
          <a:p>
            <a:r>
              <a:rPr lang="en-US" dirty="0"/>
              <a:t>MASS   2  C	12.010	C	</a:t>
            </a:r>
          </a:p>
          <a:p>
            <a:r>
              <a:rPr lang="en-US" dirty="0"/>
              <a:t>MASS   3  H	1.0079	H   </a:t>
            </a:r>
          </a:p>
          <a:p>
            <a:r>
              <a:rPr lang="en-US" dirty="0"/>
              <a:t>MASS   4  ZN	65.3800	ZN  </a:t>
            </a:r>
          </a:p>
          <a:p>
            <a:endParaRPr lang="en-US" dirty="0"/>
          </a:p>
          <a:p>
            <a:r>
              <a:rPr lang="en-US" dirty="0"/>
              <a:t>DEFA FIRS none LAST none</a:t>
            </a:r>
          </a:p>
          <a:p>
            <a:r>
              <a:rPr lang="en-US" dirty="0"/>
              <a:t>AUTOGENERATE ANGLES DIHEDRALS</a:t>
            </a:r>
          </a:p>
          <a:p>
            <a:endParaRPr lang="en-US" dirty="0"/>
          </a:p>
          <a:p>
            <a:r>
              <a:rPr lang="en-US" dirty="0"/>
              <a:t>RESI	ZN1          	1.333  ! IRMOF-1 - DFT charges</a:t>
            </a:r>
          </a:p>
          <a:p>
            <a:r>
              <a:rPr lang="en-US" dirty="0"/>
              <a:t>ATOM 	ZN1  </a:t>
            </a:r>
            <a:r>
              <a:rPr lang="en-US" dirty="0">
                <a:solidFill>
                  <a:srgbClr val="FF0000"/>
                </a:solidFill>
              </a:rPr>
              <a:t>ZN</a:t>
            </a:r>
            <a:r>
              <a:rPr lang="en-US" dirty="0"/>
              <a:t>	1.333  !  </a:t>
            </a:r>
          </a:p>
          <a:p>
            <a:r>
              <a:rPr lang="en-US" dirty="0"/>
              <a:t>PATCHING FIRS NONE LAST NONE</a:t>
            </a:r>
          </a:p>
          <a:p>
            <a:endParaRPr lang="en-US" dirty="0"/>
          </a:p>
          <a:p>
            <a:r>
              <a:rPr lang="en-US" dirty="0"/>
              <a:t>RESI	H1           	0.162  ! IRMOF-1 - DFT charges</a:t>
            </a:r>
          </a:p>
          <a:p>
            <a:r>
              <a:rPr lang="en-US" dirty="0"/>
              <a:t>ATOM 	H1   </a:t>
            </a:r>
            <a:r>
              <a:rPr lang="en-US" dirty="0">
                <a:solidFill>
                  <a:srgbClr val="FF0000"/>
                </a:solidFill>
              </a:rPr>
              <a:t>H</a:t>
            </a:r>
            <a:r>
              <a:rPr lang="en-US" dirty="0"/>
              <a:t>	0.162  !</a:t>
            </a:r>
          </a:p>
          <a:p>
            <a:r>
              <a:rPr lang="en-US" dirty="0"/>
              <a:t>PATCHING FIRS NONE LAST NONE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F767C77-D1F8-8745-AE62-2FB299F153C2}"/>
              </a:ext>
            </a:extLst>
          </p:cNvPr>
          <p:cNvSpPr/>
          <p:nvPr/>
        </p:nvSpPr>
        <p:spPr>
          <a:xfrm>
            <a:off x="5948601" y="1467664"/>
            <a:ext cx="5749128" cy="5355312"/>
          </a:xfrm>
          <a:prstGeom prst="rect">
            <a:avLst/>
          </a:prstGeom>
          <a:ln w="381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RESI 	O1	-1.564  ! IRMOF-1 - DFT charges</a:t>
            </a:r>
          </a:p>
          <a:p>
            <a:r>
              <a:rPr lang="en-US" dirty="0"/>
              <a:t>ATOM 	O1  </a:t>
            </a:r>
            <a:r>
              <a:rPr lang="en-US" dirty="0">
                <a:solidFill>
                  <a:srgbClr val="FF0000"/>
                </a:solidFill>
              </a:rPr>
              <a:t>O</a:t>
            </a:r>
            <a:r>
              <a:rPr lang="en-US" dirty="0"/>
              <a:t>	-1.564  !</a:t>
            </a:r>
          </a:p>
          <a:p>
            <a:r>
              <a:rPr lang="en-US" dirty="0"/>
              <a:t>PATCHING FIRS NONE LAST NONE</a:t>
            </a:r>
          </a:p>
          <a:p>
            <a:endParaRPr lang="en-US" dirty="0"/>
          </a:p>
          <a:p>
            <a:r>
              <a:rPr lang="en-US" dirty="0"/>
              <a:t>RESI 	O2	-0.641  ! IRMOF-1 - DFT charges</a:t>
            </a:r>
          </a:p>
          <a:p>
            <a:r>
              <a:rPr lang="en-US" dirty="0"/>
              <a:t>ATOM 	O2  </a:t>
            </a:r>
            <a:r>
              <a:rPr lang="en-US" dirty="0">
                <a:solidFill>
                  <a:srgbClr val="FF0000"/>
                </a:solidFill>
              </a:rPr>
              <a:t>O</a:t>
            </a:r>
            <a:r>
              <a:rPr lang="en-US" dirty="0"/>
              <a:t>	-0.641  !</a:t>
            </a:r>
          </a:p>
          <a:p>
            <a:r>
              <a:rPr lang="en-US" dirty="0"/>
              <a:t>PATCHING FIRS NONE LAST NONE</a:t>
            </a:r>
          </a:p>
          <a:p>
            <a:endParaRPr lang="en-US" dirty="0"/>
          </a:p>
          <a:p>
            <a:r>
              <a:rPr lang="en-US" dirty="0"/>
              <a:t>RESI 	C1	-0.167  ! IRMOF-1 - DFT charges</a:t>
            </a:r>
          </a:p>
          <a:p>
            <a:r>
              <a:rPr lang="en-US" dirty="0"/>
              <a:t>ATOM 	C1  </a:t>
            </a:r>
            <a:r>
              <a:rPr lang="en-US" dirty="0">
                <a:solidFill>
                  <a:srgbClr val="FF0000"/>
                </a:solidFill>
              </a:rPr>
              <a:t>C</a:t>
            </a:r>
            <a:r>
              <a:rPr lang="en-US" dirty="0"/>
              <a:t>	-0.167  !</a:t>
            </a:r>
          </a:p>
          <a:p>
            <a:r>
              <a:rPr lang="en-US" dirty="0"/>
              <a:t>PATCHING FIRS NONE LAST NONE</a:t>
            </a:r>
          </a:p>
          <a:p>
            <a:endParaRPr lang="en-US" dirty="0"/>
          </a:p>
          <a:p>
            <a:r>
              <a:rPr lang="en-US" dirty="0"/>
              <a:t>RESI 	C2	0.558  ! IRMOF-1 - DFT charges</a:t>
            </a:r>
          </a:p>
          <a:p>
            <a:r>
              <a:rPr lang="en-US" dirty="0"/>
              <a:t>ATOM 	C2  </a:t>
            </a:r>
            <a:r>
              <a:rPr lang="en-US" dirty="0">
                <a:solidFill>
                  <a:srgbClr val="FF0000"/>
                </a:solidFill>
              </a:rPr>
              <a:t>C</a:t>
            </a:r>
            <a:r>
              <a:rPr lang="en-US" dirty="0"/>
              <a:t>	0.558  !</a:t>
            </a:r>
          </a:p>
          <a:p>
            <a:r>
              <a:rPr lang="en-US" dirty="0"/>
              <a:t>PATCHING FIRS NONE LAST NONE</a:t>
            </a:r>
          </a:p>
          <a:p>
            <a:endParaRPr lang="en-US" dirty="0"/>
          </a:p>
          <a:p>
            <a:r>
              <a:rPr lang="en-US" dirty="0"/>
              <a:t>RESI 	C3	0.106  ! IRMOF-1 - DFT charges</a:t>
            </a:r>
          </a:p>
          <a:p>
            <a:r>
              <a:rPr lang="en-US" dirty="0"/>
              <a:t>ATOM 	C3  </a:t>
            </a:r>
            <a:r>
              <a:rPr lang="en-US" dirty="0">
                <a:solidFill>
                  <a:srgbClr val="FF0000"/>
                </a:solidFill>
              </a:rPr>
              <a:t>C</a:t>
            </a:r>
            <a:r>
              <a:rPr lang="en-US" dirty="0"/>
              <a:t>	0.106  !</a:t>
            </a:r>
          </a:p>
          <a:p>
            <a:r>
              <a:rPr lang="en-US" dirty="0"/>
              <a:t>PATCHING FIRS NONE LAST NONE END</a:t>
            </a:r>
          </a:p>
        </p:txBody>
      </p:sp>
    </p:spTree>
    <p:extLst>
      <p:ext uri="{BB962C8B-B14F-4D97-AF65-F5344CB8AC3E}">
        <p14:creationId xmlns:p14="http://schemas.microsoft.com/office/powerpoint/2010/main" val="268987286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7C8B737-F392-F14E-BE1F-467342388DA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83" t="20205" r="4560" b="21194"/>
          <a:stretch/>
        </p:blipFill>
        <p:spPr>
          <a:xfrm>
            <a:off x="6264554" y="2798690"/>
            <a:ext cx="5179597" cy="3333427"/>
          </a:xfrm>
          <a:prstGeom prst="parallelogram">
            <a:avLst>
              <a:gd name="adj" fmla="val 41226"/>
            </a:avLst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Creating PSF for adsorbent: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928551" y="1319322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41AF34C2-0157-E143-A67F-E59DE67276DD}"/>
              </a:ext>
            </a:extLst>
          </p:cNvPr>
          <p:cNvSpPr txBox="1"/>
          <p:nvPr/>
        </p:nvSpPr>
        <p:spPr>
          <a:xfrm>
            <a:off x="838200" y="2129276"/>
            <a:ext cx="74422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Use build scripts (</a:t>
            </a:r>
            <a:r>
              <a:rPr lang="en-US" b="1" dirty="0" err="1"/>
              <a:t>build_EDUSIF_auto.tcl</a:t>
            </a:r>
            <a:r>
              <a:rPr lang="en-US" dirty="0"/>
              <a:t>) to separate each residue type and generate PDB and PSF files.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Set beta value to 1 in PDB by using (</a:t>
            </a:r>
            <a:r>
              <a:rPr lang="en-US" b="1" dirty="0" err="1"/>
              <a:t>setBeta.tcl</a:t>
            </a:r>
            <a:r>
              <a:rPr lang="en-US" b="1" dirty="0"/>
              <a:t>) </a:t>
            </a:r>
            <a:r>
              <a:rPr lang="en-US" dirty="0"/>
              <a:t>script.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B8C24FE-16D0-CE4F-8C8E-9266BF79CF31}"/>
              </a:ext>
            </a:extLst>
          </p:cNvPr>
          <p:cNvSpPr txBox="1"/>
          <p:nvPr/>
        </p:nvSpPr>
        <p:spPr>
          <a:xfrm>
            <a:off x="838201" y="1709057"/>
            <a:ext cx="922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 generate the PSF file, separate each residue in each file and use </a:t>
            </a:r>
            <a:r>
              <a:rPr lang="en-US" dirty="0" err="1"/>
              <a:t>psfgen</a:t>
            </a:r>
            <a:r>
              <a:rPr lang="en-US" dirty="0"/>
              <a:t> to generate PSF file.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B6F736-7CFD-6D47-AEE2-1DA4853BF869}"/>
              </a:ext>
            </a:extLst>
          </p:cNvPr>
          <p:cNvSpPr txBox="1"/>
          <p:nvPr/>
        </p:nvSpPr>
        <p:spPr>
          <a:xfrm>
            <a:off x="838200" y="3869896"/>
            <a:ext cx="7442200" cy="1711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/>
              <a:t>Execute these commands:</a:t>
            </a:r>
          </a:p>
          <a:p>
            <a:pPr>
              <a:lnSpc>
                <a:spcPct val="150000"/>
              </a:lnSpc>
            </a:pPr>
            <a:endParaRPr lang="en-US" b="1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b="1" dirty="0" err="1"/>
              <a:t>vmd</a:t>
            </a:r>
            <a:r>
              <a:rPr lang="en-US" b="1" dirty="0"/>
              <a:t> &lt; ./</a:t>
            </a:r>
            <a:r>
              <a:rPr lang="en-US" b="1" dirty="0" err="1"/>
              <a:t>build_EDUSIF_auto.tcl</a:t>
            </a:r>
            <a:endParaRPr lang="en-US" b="1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b="1" dirty="0" err="1"/>
              <a:t>vmd</a:t>
            </a:r>
            <a:r>
              <a:rPr lang="en-US" b="1" dirty="0"/>
              <a:t> &lt; ./</a:t>
            </a:r>
            <a:r>
              <a:rPr lang="en-US" b="1" dirty="0" err="1"/>
              <a:t>setBeta.tcl</a:t>
            </a:r>
            <a:r>
              <a:rPr lang="en-US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8817343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8551" y="349899"/>
            <a:ext cx="7886700" cy="748145"/>
          </a:xfrm>
        </p:spPr>
        <p:txBody>
          <a:bodyPr/>
          <a:lstStyle/>
          <a:p>
            <a:r>
              <a:rPr lang="en-US" dirty="0"/>
              <a:t>Grand Canonical Monte Carlo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2FDF8-965A-4BF8-82BC-D25DBB59DE76}" type="slidenum">
              <a:rPr lang="en-US" smtClean="0"/>
              <a:t>42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97464" y="1477463"/>
            <a:ext cx="1064668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Acceptance criteria for molecule swap in Grand Canonical ensemble Monte Carlo (GCMC).</a:t>
            </a:r>
            <a:endParaRPr lang="en-US" sz="2000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928551" y="1323795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2D8212AD-0C69-DF42-AA7C-D8E909ED4151}"/>
                  </a:ext>
                </a:extLst>
              </p:cNvPr>
              <p:cNvSpPr/>
              <p:nvPr/>
            </p:nvSpPr>
            <p:spPr>
              <a:xfrm>
                <a:off x="797464" y="2522315"/>
                <a:ext cx="5704382" cy="7936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𝐴𝐶𝐶</m:t>
                          </m:r>
                        </m:sup>
                      </m:sSubSup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f>
                                    <m:f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num>
                                    <m:den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den>
                                  </m:f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𝛽𝜇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𝑈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+1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𝑈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d>
                                </m:sup>
                              </m:sSup>
                            </m:e>
                          </m:d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2D8212AD-0C69-DF42-AA7C-D8E909ED41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464" y="2522315"/>
                <a:ext cx="5704382" cy="793679"/>
              </a:xfrm>
              <a:prstGeom prst="rect">
                <a:avLst/>
              </a:prstGeom>
              <a:blipFill>
                <a:blip r:embed="rId3"/>
                <a:stretch>
                  <a:fillRect b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0DD689A6-35F6-2F4E-A60D-F241E26CB787}"/>
                  </a:ext>
                </a:extLst>
              </p:cNvPr>
              <p:cNvSpPr/>
              <p:nvPr/>
            </p:nvSpPr>
            <p:spPr>
              <a:xfrm>
                <a:off x="797464" y="3332232"/>
                <a:ext cx="5341654" cy="7936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𝐴𝐶𝐶</m:t>
                          </m:r>
                        </m:sup>
                      </m:sSubSup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f>
                                    <m:f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num>
                                    <m:den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den>
                                  </m:f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𝛽𝜇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𝑈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𝑈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d>
                                </m:sup>
                              </m:sSup>
                            </m:e>
                          </m:d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0DD689A6-35F6-2F4E-A60D-F241E26CB7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464" y="3332232"/>
                <a:ext cx="5341654" cy="793679"/>
              </a:xfrm>
              <a:prstGeom prst="rect">
                <a:avLst/>
              </a:prstGeom>
              <a:blipFill>
                <a:blip r:embed="rId4"/>
                <a:stretch>
                  <a:fillRect b="-46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E3F0B154-AFDA-C84E-85D8-9CABCC3C4526}"/>
                  </a:ext>
                </a:extLst>
              </p:cNvPr>
              <p:cNvSpPr/>
              <p:nvPr/>
            </p:nvSpPr>
            <p:spPr>
              <a:xfrm>
                <a:off x="797464" y="4846328"/>
                <a:ext cx="5239190" cy="8043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𝐴𝐶𝐶</m:t>
                          </m:r>
                        </m:sup>
                      </m:sSubSup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f>
                                    <m:f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num>
                                    <m:den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den>
                                  </m:f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𝑈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+1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𝑈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d>
                                </m:sup>
                              </m:sSup>
                            </m:e>
                          </m:d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E3F0B154-AFDA-C84E-85D8-9CABCC3C45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464" y="4846328"/>
                <a:ext cx="5239190" cy="804387"/>
              </a:xfrm>
              <a:prstGeom prst="rect">
                <a:avLst/>
              </a:prstGeom>
              <a:blipFill>
                <a:blip r:embed="rId5"/>
                <a:stretch>
                  <a:fillRect b="-46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3EBBCCCA-F66D-7042-9D0F-8B266DB6E2BC}"/>
                  </a:ext>
                </a:extLst>
              </p:cNvPr>
              <p:cNvSpPr/>
              <p:nvPr/>
            </p:nvSpPr>
            <p:spPr>
              <a:xfrm>
                <a:off x="797464" y="5656245"/>
                <a:ext cx="5026954" cy="84850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𝐴𝐶𝐶</m:t>
                          </m:r>
                        </m:sup>
                      </m:sSubSup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f>
                                    <m:f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num>
                                    <m:den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den>
                                  </m:f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𝑈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𝑈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d>
                                </m:sup>
                              </m:sSup>
                            </m:e>
                          </m:d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3EBBCCCA-F66D-7042-9D0F-8B266DB6E2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464" y="5656245"/>
                <a:ext cx="5026954" cy="848502"/>
              </a:xfrm>
              <a:prstGeom prst="rect">
                <a:avLst/>
              </a:prstGeom>
              <a:blipFill>
                <a:blip r:embed="rId6"/>
                <a:stretch>
                  <a:fillRect b="-102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>
            <a:extLst>
              <a:ext uri="{FF2B5EF4-FFF2-40B4-BE49-F238E27FC236}">
                <a16:creationId xmlns:a16="http://schemas.microsoft.com/office/drawing/2014/main" id="{06002C0E-C9AB-8249-AEF4-49AC2F6F4A6E}"/>
              </a:ext>
            </a:extLst>
          </p:cNvPr>
          <p:cNvSpPr/>
          <p:nvPr/>
        </p:nvSpPr>
        <p:spPr>
          <a:xfrm>
            <a:off x="928551" y="2101046"/>
            <a:ext cx="260548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Chemical Potential (K)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77D0C4B-EEDB-7C43-9FDE-8676E30238B2}"/>
              </a:ext>
            </a:extLst>
          </p:cNvPr>
          <p:cNvSpPr/>
          <p:nvPr/>
        </p:nvSpPr>
        <p:spPr>
          <a:xfrm>
            <a:off x="928550" y="4440688"/>
            <a:ext cx="260548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Fugacity (bar)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ADD2DF37-0532-1B41-A6AA-765CDA44A9C0}"/>
              </a:ext>
            </a:extLst>
          </p:cNvPr>
          <p:cNvGrpSpPr/>
          <p:nvPr/>
        </p:nvGrpSpPr>
        <p:grpSpPr>
          <a:xfrm>
            <a:off x="6632932" y="1986790"/>
            <a:ext cx="5189838" cy="4281920"/>
            <a:chOff x="6632932" y="1877573"/>
            <a:chExt cx="5189838" cy="428192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D623574-093B-724B-AEA7-34B74DB49898}"/>
                </a:ext>
              </a:extLst>
            </p:cNvPr>
            <p:cNvSpPr/>
            <p:nvPr/>
          </p:nvSpPr>
          <p:spPr>
            <a:xfrm>
              <a:off x="6632932" y="1877573"/>
              <a:ext cx="5189838" cy="4281920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66BFED3-2425-484E-A035-225726711F5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536785" y="2230316"/>
              <a:ext cx="604911" cy="548640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D07E08B1-B161-294E-8ECC-631258869A6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923884" y="2148472"/>
              <a:ext cx="604911" cy="548640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FACACD6D-E207-6D40-B103-3930C5E1B9A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427878" y="2311497"/>
              <a:ext cx="604911" cy="548640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EC87D98A-CEE8-A94E-B9E2-CF62194CD63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283649" y="4292158"/>
              <a:ext cx="604911" cy="54864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6772D48-D0AE-1B4E-874C-46BC1FB2E95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132880" y="2963989"/>
              <a:ext cx="453224" cy="548640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6BB127DC-D13E-4F42-AD90-A917DBB018B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509836" y="2148472"/>
              <a:ext cx="453224" cy="548640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D374097B-7269-0E48-8622-C003CE64338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990927" y="3238309"/>
              <a:ext cx="453224" cy="548640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92E63CEC-915D-2749-B7A7-E67EE23711A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057037" y="5438217"/>
              <a:ext cx="453224" cy="548640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C0C506AA-0883-2245-B973-B5802D7996F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1141696" y="5376395"/>
              <a:ext cx="453224" cy="54864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D309BB0-D56E-F642-8234-B42750CDACE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740972" y="3792415"/>
              <a:ext cx="542677" cy="548640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9A8F8EB8-5E81-9F4C-B7E1-78659C6D104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371169" y="5376395"/>
              <a:ext cx="542677" cy="548640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01E92A1D-0059-DE45-B7A8-7873C38F9D0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503234" y="4166423"/>
              <a:ext cx="542677" cy="548640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06BEE4B1-0008-AB42-81C7-7B227CFC4F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572" b="2517"/>
            <a:stretch/>
          </p:blipFill>
          <p:spPr>
            <a:xfrm>
              <a:off x="7601891" y="2947377"/>
              <a:ext cx="3067326" cy="2194560"/>
            </a:xfrm>
            <a:prstGeom prst="rect">
              <a:avLst/>
            </a:prstGeom>
          </p:spPr>
        </p:pic>
        <p:sp>
          <p:nvSpPr>
            <p:cNvPr id="20" name="Arc 19">
              <a:extLst>
                <a:ext uri="{FF2B5EF4-FFF2-40B4-BE49-F238E27FC236}">
                  <a16:creationId xmlns:a16="http://schemas.microsoft.com/office/drawing/2014/main" id="{2FD341DD-CDB4-0A4E-9417-412BEF2FC7B3}"/>
                </a:ext>
              </a:extLst>
            </p:cNvPr>
            <p:cNvSpPr/>
            <p:nvPr/>
          </p:nvSpPr>
          <p:spPr>
            <a:xfrm rot="15252166">
              <a:off x="8691814" y="3142078"/>
              <a:ext cx="2873829" cy="3145971"/>
            </a:xfrm>
            <a:prstGeom prst="arc">
              <a:avLst>
                <a:gd name="adj1" fmla="val 14488986"/>
                <a:gd name="adj2" fmla="val 20070333"/>
              </a:avLst>
            </a:prstGeom>
            <a:ln w="28575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C1D7C257-A657-0847-B137-622AD3DDD3E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825006" y="5170775"/>
              <a:ext cx="542677" cy="548640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1CD30BBA-753C-9D47-83B0-F6A0D36C2D5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135554" y="5478964"/>
              <a:ext cx="453224" cy="5486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0978453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Control file: GCMC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481736"/>
            <a:ext cx="5181600" cy="4765125"/>
          </a:xfrm>
          <a:ln w="38100">
            <a:solidFill>
              <a:schemeClr val="tx1"/>
            </a:solidFill>
          </a:ln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b="1" dirty="0"/>
              <a:t># INPUT PDB, PSF FILES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/>
              <a:t>Coordinates 0   </a:t>
            </a:r>
            <a:r>
              <a:rPr lang="en-US" sz="1400" dirty="0">
                <a:solidFill>
                  <a:srgbClr val="FF0000"/>
                </a:solidFill>
              </a:rPr>
              <a:t>../build/base/IRMOF_1_BOX_0.pdb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/>
              <a:t>Coordinates 1   </a:t>
            </a:r>
            <a:r>
              <a:rPr lang="en-US" sz="1400" dirty="0">
                <a:solidFill>
                  <a:srgbClr val="FF0000"/>
                </a:solidFill>
              </a:rPr>
              <a:t>../build/reservoir/START_BOX_1.pdb</a:t>
            </a:r>
            <a:endParaRPr lang="en-US" sz="1400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/>
              <a:t>Structure 0   </a:t>
            </a:r>
            <a:r>
              <a:rPr lang="en-US" sz="1400" dirty="0">
                <a:solidFill>
                  <a:srgbClr val="FF0000"/>
                </a:solidFill>
              </a:rPr>
              <a:t>../build/base/IRMOF_1_BOX_0.psf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/>
              <a:t>Structure 1   </a:t>
            </a:r>
            <a:r>
              <a:rPr lang="en-US" sz="1400" dirty="0">
                <a:solidFill>
                  <a:srgbClr val="FF0000"/>
                </a:solidFill>
              </a:rPr>
              <a:t>../build/reservoir/START_BOX_1.psf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b="1" dirty="0"/>
              <a:t># MOVE FREQUENCY             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 err="1"/>
              <a:t>DisFreq</a:t>
            </a:r>
            <a:r>
              <a:rPr lang="en-US" sz="1400" dirty="0"/>
              <a:t>                     0.30 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 err="1"/>
              <a:t>RotFreq</a:t>
            </a:r>
            <a:r>
              <a:rPr lang="en-US" sz="1400" dirty="0"/>
              <a:t>	           0.30  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 err="1"/>
              <a:t>SwapFreq</a:t>
            </a:r>
            <a:r>
              <a:rPr lang="en-US" sz="1400" dirty="0"/>
              <a:t>                0.40 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b="1" dirty="0"/>
              <a:t># Chemical Potential/Fugacity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>
                <a:solidFill>
                  <a:srgbClr val="FF0000"/>
                </a:solidFill>
              </a:rPr>
              <a:t>Fugacity CO2          1.0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>
                <a:solidFill>
                  <a:srgbClr val="FF0000"/>
                </a:solidFill>
              </a:rPr>
              <a:t>Fugacity C1 	           0.0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>
                <a:solidFill>
                  <a:srgbClr val="FF0000"/>
                </a:solidFill>
              </a:rPr>
              <a:t>Fugacity C2 	           0.0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>
                <a:solidFill>
                  <a:srgbClr val="FF0000"/>
                </a:solidFill>
              </a:rPr>
              <a:t>Fugacity C3 	           0.0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>
                <a:solidFill>
                  <a:srgbClr val="FF0000"/>
                </a:solidFill>
              </a:rPr>
              <a:t>Fugacity H1 	           0.0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>
                <a:solidFill>
                  <a:srgbClr val="FF0000"/>
                </a:solidFill>
              </a:rPr>
              <a:t>Fugacity O1 	           0.0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>
                <a:solidFill>
                  <a:srgbClr val="FF0000"/>
                </a:solidFill>
              </a:rPr>
              <a:t>Fugacity O2 	           0.0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>
                <a:solidFill>
                  <a:srgbClr val="FF0000"/>
                </a:solidFill>
              </a:rPr>
              <a:t>Fugacity ZN1           0.0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928551" y="1319322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F82F193-768F-D14D-8BC8-40FC78F0E906}"/>
                  </a:ext>
                </a:extLst>
              </p:cNvPr>
              <p:cNvSpPr txBox="1"/>
              <p:nvPr/>
            </p:nvSpPr>
            <p:spPr>
              <a:xfrm>
                <a:off x="3082990" y="4843844"/>
                <a:ext cx="7288983" cy="158908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dirty="0"/>
                  <a:t>Vector1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1, 0, 0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r>
                  <a:rPr lang="en-US" dirty="0"/>
                  <a:t>Vector2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</m:func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rad>
                          <m:radPr>
                            <m:degHide m:val="on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unc>
                                      <m:func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>
                                            <a:latin typeface="Cambria Math" panose="02040503050406030204" pitchFamily="18" charset="0"/>
                                          </a:rPr>
                                          <m:t>cos</m:t>
                                        </m:r>
                                      </m:fName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𝛾</m:t>
                                        </m:r>
                                      </m:e>
                                    </m:func>
                                  </m:e>
                                </m:d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r>
                  <a:rPr lang="en-US" dirty="0"/>
                  <a:t>Vector3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</m:func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func>
                              <m:func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</m:fName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func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func>
                              <m:func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</m:fNam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</m:func>
                              </m:e>
                            </m:func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func>
                                          <m:func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>
                                                <a:latin typeface="Cambria Math" panose="02040503050406030204" pitchFamily="18" charset="0"/>
                                              </a:rPr>
                                              <m:t>cos</m:t>
                                            </m:r>
                                          </m:fName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𝛾</m:t>
                                            </m:r>
                                          </m:e>
                                        </m:func>
                                      </m:e>
                                    </m:d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rad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unc>
                                      <m:func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>
                                            <a:latin typeface="Cambria Math" panose="02040503050406030204" pitchFamily="18" charset="0"/>
                                          </a:rPr>
                                          <m:t>cos</m:t>
                                        </m:r>
                                      </m:fName>
                                      <m:e>
                                        <m:r>
                                          <a:rPr lang="en-US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𝛽</m:t>
                                        </m:r>
                                      </m:e>
                                    </m:func>
                                  </m:e>
                                </m:d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func>
                                          <m:func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>
                                                <a:latin typeface="Cambria Math" panose="02040503050406030204" pitchFamily="18" charset="0"/>
                                              </a:rPr>
                                              <m:t>cos</m:t>
                                            </m:r>
                                          </m:fName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</m:func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func>
                                          <m:func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>
                                                <a:latin typeface="Cambria Math" panose="02040503050406030204" pitchFamily="18" charset="0"/>
                                              </a:rPr>
                                              <m:t>cos</m:t>
                                            </m:r>
                                          </m:fName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𝛽</m:t>
                                            </m:r>
                                            <m:func>
                                              <m:func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uncPr>
                                              <m:fNam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US">
                                                    <a:latin typeface="Cambria Math" panose="02040503050406030204" pitchFamily="18" charset="0"/>
                                                  </a:rPr>
                                                  <m:t>cos</m:t>
                                                </m:r>
                                              </m:fName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𝛾</m:t>
                                                </m:r>
                                              </m:e>
                                            </m:func>
                                          </m:e>
                                        </m:func>
                                      </m:num>
                                      <m:den>
                                        <m:rad>
                                          <m:radPr>
                                            <m:degHide m:val="on"/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radPr>
                                          <m:deg/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1−</m:t>
                                            </m:r>
                                            <m:sSup>
                                              <m:sSup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d>
                                                  <m:dPr>
                                                    <m:ctrlPr>
                                                      <a:rPr lang="en-US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func>
                                                      <m:funcPr>
                                                        <m:ctrlPr>
                                                          <a:rPr lang="en-US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funcPr>
                                                      <m:fName>
                                                        <m:r>
                                                          <m:rPr>
                                                            <m:sty m:val="p"/>
                                                          </m:rPr>
                                                          <a:rPr lang="en-US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cos</m:t>
                                                        </m:r>
                                                      </m:fName>
                                                      <m:e>
                                                        <m:r>
                                                          <a:rPr lang="en-US" i="1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  <m:t>𝛾</m:t>
                                                        </m:r>
                                                      </m:e>
                                                    </m:func>
                                                  </m:e>
                                                </m:d>
                                              </m:e>
                                              <m:sup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p>
                                            </m:sSup>
                                          </m:e>
                                        </m:rad>
                                      </m:den>
                                    </m:f>
                                  </m:e>
                                </m:d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F82F193-768F-D14D-8BC8-40FC78F0E9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2990" y="4843844"/>
                <a:ext cx="7288983" cy="1589089"/>
              </a:xfrm>
              <a:prstGeom prst="rect">
                <a:avLst/>
              </a:prstGeom>
              <a:blipFill>
                <a:blip r:embed="rId3"/>
                <a:stretch>
                  <a:fillRect l="-1913" t="-39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35162" y="1481736"/>
            <a:ext cx="3589020" cy="3535106"/>
          </a:xfrm>
          <a:ln w="38100">
            <a:solidFill>
              <a:schemeClr val="tx1"/>
            </a:solidFill>
          </a:ln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b="1" dirty="0"/>
              <a:t># BOX DIMENSION #, X, Y, Z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/>
              <a:t>CellBasisVector1  0  </a:t>
            </a:r>
            <a:r>
              <a:rPr lang="en-US" sz="1400" dirty="0">
                <a:solidFill>
                  <a:srgbClr val="FF0000"/>
                </a:solidFill>
              </a:rPr>
              <a:t>36.8140   0.0      0.0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/>
              <a:t>CellBasisVector2  0  </a:t>
            </a:r>
            <a:r>
              <a:rPr lang="en-US" sz="1400" dirty="0">
                <a:solidFill>
                  <a:srgbClr val="FF0000"/>
                </a:solidFill>
              </a:rPr>
              <a:t>18.2583  31.9880   0.0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/>
              <a:t>CellBasisVector3  0  </a:t>
            </a:r>
            <a:r>
              <a:rPr lang="en-US" sz="1400" dirty="0">
                <a:solidFill>
                  <a:srgbClr val="FF0000"/>
                </a:solidFill>
              </a:rPr>
              <a:t>18.2712  10.5596  30.1748</a:t>
            </a:r>
            <a:endParaRPr lang="en-US" sz="1400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/>
              <a:t>CellBasisVector1  1  50.00   0.00   0.00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/>
              <a:t>CellBasisVector2  1   0.00  50.00   0.00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/>
              <a:t>CellBasisVector3  1   0.00  00.00  50.00</a:t>
            </a:r>
            <a:endParaRPr lang="en-US" sz="1400" b="1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b="1" dirty="0"/>
              <a:t># </a:t>
            </a:r>
            <a:r>
              <a:rPr lang="en-US" sz="1400" b="1" dirty="0" err="1"/>
              <a:t>OutHistSettings</a:t>
            </a:r>
            <a:endParaRPr lang="en-US" sz="1400" b="1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 err="1">
                <a:solidFill>
                  <a:srgbClr val="FF0000"/>
                </a:solidFill>
              </a:rPr>
              <a:t>DistName</a:t>
            </a:r>
            <a:r>
              <a:rPr lang="en-US" sz="1400" dirty="0">
                <a:solidFill>
                  <a:srgbClr val="FF0000"/>
                </a:solidFill>
              </a:rPr>
              <a:t>	 dis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 err="1">
                <a:solidFill>
                  <a:srgbClr val="FF0000"/>
                </a:solidFill>
              </a:rPr>
              <a:t>HistName</a:t>
            </a:r>
            <a:r>
              <a:rPr lang="en-US" sz="1400" dirty="0">
                <a:solidFill>
                  <a:srgbClr val="FF0000"/>
                </a:solidFill>
              </a:rPr>
              <a:t>	 his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 err="1">
                <a:solidFill>
                  <a:srgbClr val="FF0000"/>
                </a:solidFill>
              </a:rPr>
              <a:t>RunNumber</a:t>
            </a:r>
            <a:r>
              <a:rPr lang="en-US" sz="1400" dirty="0">
                <a:solidFill>
                  <a:srgbClr val="FF0000"/>
                </a:solidFill>
              </a:rPr>
              <a:t>	 1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 err="1">
                <a:solidFill>
                  <a:srgbClr val="FF0000"/>
                </a:solidFill>
              </a:rPr>
              <a:t>RunLetter</a:t>
            </a:r>
            <a:r>
              <a:rPr lang="en-US" sz="1400" dirty="0">
                <a:solidFill>
                  <a:srgbClr val="FF0000"/>
                </a:solidFill>
              </a:rPr>
              <a:t>	 a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 err="1">
                <a:solidFill>
                  <a:srgbClr val="FF0000"/>
                </a:solidFill>
              </a:rPr>
              <a:t>SampleFreq</a:t>
            </a:r>
            <a:r>
              <a:rPr lang="en-US" sz="1400" dirty="0">
                <a:solidFill>
                  <a:srgbClr val="FF0000"/>
                </a:solidFill>
              </a:rPr>
              <a:t>	 200</a:t>
            </a:r>
          </a:p>
        </p:txBody>
      </p:sp>
    </p:spTree>
    <p:extLst>
      <p:ext uri="{BB962C8B-B14F-4D97-AF65-F5344CB8AC3E}">
        <p14:creationId xmlns:p14="http://schemas.microsoft.com/office/powerpoint/2010/main" val="300916483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GOMC I/O: GCMC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838200" y="1370155"/>
            <a:ext cx="10515600" cy="1039414"/>
          </a:xfrm>
        </p:spPr>
        <p:txBody>
          <a:bodyPr/>
          <a:lstStyle/>
          <a:p>
            <a:r>
              <a:rPr lang="en-US" dirty="0"/>
              <a:t>Extract data using </a:t>
            </a:r>
            <a:r>
              <a:rPr lang="en-US" dirty="0" err="1"/>
              <a:t>awk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cat Blk_CO2_IRMOF_1_BOX_0.dat | </a:t>
            </a:r>
            <a:r>
              <a:rPr lang="en-US" dirty="0" err="1"/>
              <a:t>awk</a:t>
            </a:r>
            <a:r>
              <a:rPr lang="en-US" dirty="0"/>
              <a:t> '{print $1, $10 * $19}' &gt; mol_CO2.dat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928551" y="1323795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A1F53C6A-34D3-E847-B30C-795677ED276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51"/>
          <a:stretch/>
        </p:blipFill>
        <p:spPr>
          <a:xfrm>
            <a:off x="6360613" y="2286000"/>
            <a:ext cx="5653322" cy="4572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691AB95-4035-464E-A2B3-709888277AD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4"/>
          <a:stretch/>
        </p:blipFill>
        <p:spPr>
          <a:xfrm>
            <a:off x="573587" y="2286000"/>
            <a:ext cx="5522413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86519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GOMC on Multicore and GPU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8551" y="1530021"/>
            <a:ext cx="10515600" cy="4961205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>
            <a:off x="928551" y="1323795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435378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152650" y="22229"/>
            <a:ext cx="7886700" cy="845165"/>
          </a:xfrm>
        </p:spPr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0FDF86-CD1A-F643-8415-5473038ABDB7}" type="slidenum">
              <a:rPr lang="en-US" smtClean="0"/>
              <a:t>46</a:t>
            </a:fld>
            <a:endParaRPr lang="en-US"/>
          </a:p>
        </p:txBody>
      </p:sp>
      <p:pic>
        <p:nvPicPr>
          <p:cNvPr id="3" name="Picture 2" descr="http://www.phdcomics.com/comics/archive/phd050415s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0153" y="3217116"/>
            <a:ext cx="8402047" cy="3640887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/>
          <p:cNvSpPr/>
          <p:nvPr/>
        </p:nvSpPr>
        <p:spPr>
          <a:xfrm>
            <a:off x="947212" y="908792"/>
            <a:ext cx="105156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Jason Mick, Younes Nejahi, Kamel </a:t>
            </a:r>
            <a:r>
              <a:rPr lang="en-US" sz="2400" dirty="0" err="1"/>
              <a:t>Rushaidat</a:t>
            </a:r>
            <a:r>
              <a:rPr lang="en-US" sz="2400" dirty="0"/>
              <a:t>, </a:t>
            </a:r>
            <a:r>
              <a:rPr lang="en-US" sz="2400" dirty="0" err="1"/>
              <a:t>Niloofar</a:t>
            </a:r>
            <a:r>
              <a:rPr lang="en-US" sz="2400" dirty="0"/>
              <a:t> </a:t>
            </a:r>
            <a:r>
              <a:rPr lang="en-US" sz="2400" dirty="0" err="1"/>
              <a:t>Torabi</a:t>
            </a:r>
            <a:r>
              <a:rPr lang="en-US" sz="2400" dirty="0"/>
              <a:t>, Brock Jackman, Navendu Bhatnagar, Ganesh Kamath, Loren Schwiebert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National Science Foundation CBET-1066661, ACI-1148168, ACI-1642406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NVIDIA, Silicon Mechanics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Grid Computing at WSU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947212" y="856911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512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Arc 59"/>
          <p:cNvSpPr/>
          <p:nvPr/>
        </p:nvSpPr>
        <p:spPr>
          <a:xfrm rot="18999523">
            <a:off x="8261260" y="4409531"/>
            <a:ext cx="372640" cy="783421"/>
          </a:xfrm>
          <a:prstGeom prst="arc">
            <a:avLst>
              <a:gd name="adj1" fmla="val 3630177"/>
              <a:gd name="adj2" fmla="val 19311450"/>
            </a:avLst>
          </a:prstGeom>
          <a:ln w="38100">
            <a:headEnd type="none" w="med" len="med"/>
            <a:tailEnd type="triangl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grpSp>
        <p:nvGrpSpPr>
          <p:cNvPr id="48" name="Group 47"/>
          <p:cNvGrpSpPr/>
          <p:nvPr/>
        </p:nvGrpSpPr>
        <p:grpSpPr>
          <a:xfrm rot="12179481">
            <a:off x="9529420" y="4428544"/>
            <a:ext cx="352424" cy="652463"/>
            <a:chOff x="0" y="0"/>
            <a:chExt cx="470008" cy="869950"/>
          </a:xfrm>
        </p:grpSpPr>
        <p:sp>
          <p:nvSpPr>
            <p:cNvPr id="49" name="Round Same Side Corner Rectangle 48"/>
            <p:cNvSpPr/>
            <p:nvPr/>
          </p:nvSpPr>
          <p:spPr>
            <a:xfrm rot="2203983">
              <a:off x="349250" y="0"/>
              <a:ext cx="120758" cy="712549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accent3">
                  <a:shade val="50000"/>
                  <a:alpha val="3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013"/>
            </a:p>
          </p:txBody>
        </p:sp>
        <p:sp>
          <p:nvSpPr>
            <p:cNvPr id="50" name="Oval 49"/>
            <p:cNvSpPr/>
            <p:nvPr/>
          </p:nvSpPr>
          <p:spPr>
            <a:xfrm>
              <a:off x="0" y="495300"/>
              <a:ext cx="361950" cy="37465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013"/>
            </a:p>
          </p:txBody>
        </p:sp>
        <p:sp>
          <p:nvSpPr>
            <p:cNvPr id="51" name="Oval 50"/>
            <p:cNvSpPr/>
            <p:nvPr/>
          </p:nvSpPr>
          <p:spPr>
            <a:xfrm>
              <a:off x="37837" y="688216"/>
              <a:ext cx="114300" cy="1143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  <a:alpha val="48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013"/>
            </a:p>
          </p:txBody>
        </p:sp>
      </p:grpSp>
      <p:sp>
        <p:nvSpPr>
          <p:cNvPr id="47" name="Round Same Side Corner Rectangle 46"/>
          <p:cNvSpPr/>
          <p:nvPr/>
        </p:nvSpPr>
        <p:spPr>
          <a:xfrm rot="6281692">
            <a:off x="8944647" y="4573428"/>
            <a:ext cx="87906" cy="534412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65000"/>
            </a:schemeClr>
          </a:solidFill>
          <a:ln>
            <a:solidFill>
              <a:schemeClr val="accent3">
                <a:shade val="50000"/>
                <a:alpha val="3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013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95739" y="51984"/>
            <a:ext cx="10300995" cy="994172"/>
          </a:xfrm>
        </p:spPr>
        <p:txBody>
          <a:bodyPr>
            <a:normAutofit/>
          </a:bodyPr>
          <a:lstStyle/>
          <a:p>
            <a:r>
              <a:rPr lang="en-US" dirty="0"/>
              <a:t>Coupled-Decoupled Configurational Bias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1524002" y="2047044"/>
            <a:ext cx="5990459" cy="4270937"/>
            <a:chOff x="265027" y="1267122"/>
            <a:chExt cx="7987282" cy="569458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/>
                <p:cNvSpPr txBox="1"/>
                <p:nvPr/>
              </p:nvSpPr>
              <p:spPr>
                <a:xfrm>
                  <a:off x="265027" y="4510668"/>
                  <a:ext cx="6123900" cy="103703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𝑔𝑒𝑛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∏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𝑠𝑡𝑒𝑝</m:t>
                                </m:r>
                              </m:sub>
                            </m:sSub>
                          </m:sup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𝑊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d>
                                    <m:sSup>
                                      <m:s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𝛽</m:t>
                                        </m:r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𝑢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𝐿𝐽</m:t>
                                            </m:r>
                                          </m:sub>
                                        </m:sSub>
                                        <m:d>
                                          <m:d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e>
                                        </m:d>
                                      </m:sup>
                                    </m:sSup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𝑊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</m:d>
                                  </m:den>
                                </m:f>
                              </m:e>
                            </m:d>
                            <m:d>
                              <m:dPr>
                                <m:begChr m:val="["/>
                                <m:endChr m:val="]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𝛽</m:t>
                                        </m:r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𝑢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𝑡𝑜𝑟𝑠</m:t>
                                            </m:r>
                                          </m:sub>
                                        </m:sSub>
                                        <m:d>
                                          <m:d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e>
                                        </m:d>
                                      </m:sup>
                                    </m:sSup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𝑊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</m:d>
                                  </m:den>
                                </m:f>
                              </m:e>
                            </m:d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</m:e>
                        </m:nary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" name="TextBox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5027" y="4510668"/>
                  <a:ext cx="6123900" cy="1037036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Down Arrow 6"/>
            <p:cNvSpPr/>
            <p:nvPr/>
          </p:nvSpPr>
          <p:spPr>
            <a:xfrm>
              <a:off x="2034042" y="3897652"/>
              <a:ext cx="401444" cy="551985"/>
            </a:xfrm>
            <a:prstGeom prst="down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8" name="Down Arrow 7"/>
            <p:cNvSpPr/>
            <p:nvPr/>
          </p:nvSpPr>
          <p:spPr>
            <a:xfrm>
              <a:off x="3301608" y="3887600"/>
              <a:ext cx="401444" cy="551985"/>
            </a:xfrm>
            <a:prstGeom prst="down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9" name="Rectangle 8"/>
            <p:cNvSpPr/>
            <p:nvPr/>
          </p:nvSpPr>
          <p:spPr>
            <a:xfrm>
              <a:off x="1932134" y="4590422"/>
              <a:ext cx="479503" cy="388889"/>
            </a:xfrm>
            <a:prstGeom prst="rect">
              <a:avLst/>
            </a:prstGeom>
            <a:solidFill>
              <a:srgbClr val="FFC000">
                <a:alpha val="21176"/>
              </a:srgbClr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452632" y="2893187"/>
              <a:ext cx="2617470" cy="77970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i="1" dirty="0"/>
                <a:t>Torsion is coupled</a:t>
              </a:r>
              <a:br>
                <a:rPr lang="en-US" sz="1600" i="1" dirty="0"/>
              </a:br>
              <a:r>
                <a:rPr lang="en-US" sz="1600" i="1" dirty="0"/>
                <a:t>to </a:t>
              </a:r>
              <a:r>
                <a:rPr lang="en-US" sz="1600" i="1" dirty="0" err="1"/>
                <a:t>nonbonded</a:t>
              </a:r>
              <a:r>
                <a:rPr lang="en-US" sz="1600" i="1" dirty="0"/>
                <a:t> energy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3543239" y="6469261"/>
              <a:ext cx="4709070" cy="49244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i="1" dirty="0"/>
                <a:t>Picking for bond angle is decoupled.</a:t>
              </a:r>
              <a:endParaRPr lang="en-US" dirty="0"/>
            </a:p>
          </p:txBody>
        </p:sp>
        <p:sp>
          <p:nvSpPr>
            <p:cNvPr id="12" name="Up Arrow 11"/>
            <p:cNvSpPr/>
            <p:nvPr/>
          </p:nvSpPr>
          <p:spPr>
            <a:xfrm>
              <a:off x="4538872" y="5570404"/>
              <a:ext cx="330281" cy="904555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14" name="Down Arrow 13"/>
            <p:cNvSpPr/>
            <p:nvPr/>
          </p:nvSpPr>
          <p:spPr>
            <a:xfrm>
              <a:off x="1006583" y="2352907"/>
              <a:ext cx="356839" cy="2086678"/>
            </a:xfrm>
            <a:prstGeom prst="down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502332" y="1267122"/>
              <a:ext cx="3577305" cy="110799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i="1" dirty="0"/>
                <a:t># of growth steps</a:t>
              </a:r>
            </a:p>
            <a:p>
              <a:r>
                <a:rPr lang="en-US" sz="1600" i="1" dirty="0"/>
                <a:t>where each step regrows all </a:t>
              </a:r>
              <a:br>
                <a:rPr lang="en-US" sz="1600" i="1" dirty="0"/>
              </a:br>
              <a:r>
                <a:rPr lang="en-US" sz="1600" i="1" dirty="0"/>
                <a:t>segments from a branch point</a:t>
              </a:r>
              <a:endParaRPr lang="en-US" sz="1600" dirty="0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4613957" y="1100351"/>
            <a:ext cx="5872826" cy="2579574"/>
            <a:chOff x="5293298" y="1660751"/>
            <a:chExt cx="7830435" cy="343942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/>
                <p:cNvSpPr txBox="1"/>
                <p:nvPr/>
              </p:nvSpPr>
              <p:spPr>
                <a:xfrm>
                  <a:off x="5293298" y="2352907"/>
                  <a:ext cx="7830435" cy="95898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𝐵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</m:oMath>
                  </a14:m>
                  <a:r>
                    <a:rPr lang="en-US" dirty="0"/>
                    <a:t>=</a:t>
                  </a:r>
                  <a14:m>
                    <m:oMath xmlns:m="http://schemas.openxmlformats.org/officeDocument/2006/math"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∏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𝑔𝑟𝑜𝑤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</m:sup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</m:e>
                                        <m: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𝛽</m:t>
                                          </m:r>
                                          <m:sSubSup>
                                            <m:sSubSup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𝑢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𝑏𝑒𝑛𝑑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[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]</m:t>
                                              </m:r>
                                            </m:sup>
                                          </m:sSubSup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</m:num>
                                    <m:den>
                                      <m:sSubSup>
                                        <m:sSub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𝑊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𝑏𝑒𝑛𝑑</m:t>
                                          </m:r>
                                        </m:sub>
                                        <m: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[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]</m:t>
                                          </m:r>
                                        </m:sup>
                                      </m:sSubSup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</m:d>
                                    </m:den>
                                  </m:f>
                                </m:e>
                              </m:d>
                            </m:e>
                          </m:nary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∏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𝑔𝑟𝑜𝑤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</m:e>
                                        <m: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𝛽</m:t>
                                          </m:r>
                                          <m:sSubSup>
                                            <m:sSubSup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𝑢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𝑏𝑒𝑛𝑑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[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𝑏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]</m:t>
                                              </m:r>
                                            </m:sup>
                                          </m:sSubSup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</m:num>
                                    <m:den>
                                      <m:sSubSup>
                                        <m:sSub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𝑊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𝑏𝑒𝑛𝑑</m:t>
                                          </m:r>
                                        </m:sub>
                                        <m: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[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]</m:t>
                                          </m:r>
                                        </m:sup>
                                      </m:sSubSup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</m:d>
                                    </m:den>
                                  </m:f>
                                </m:e>
                              </m:d>
                            </m:e>
                          </m:nary>
                        </m:e>
                      </m:d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" name="TextBox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93298" y="2352907"/>
                  <a:ext cx="7830435" cy="958981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" name="Up Arrow 15"/>
            <p:cNvSpPr/>
            <p:nvPr/>
          </p:nvSpPr>
          <p:spPr>
            <a:xfrm>
              <a:off x="10152829" y="3211318"/>
              <a:ext cx="412595" cy="418000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17" name="Up Arrow 16"/>
            <p:cNvSpPr/>
            <p:nvPr/>
          </p:nvSpPr>
          <p:spPr>
            <a:xfrm>
              <a:off x="7027009" y="3182324"/>
              <a:ext cx="416851" cy="1082894"/>
            </a:xfrm>
            <a:prstGeom prst="upArrow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5402907" y="1660751"/>
              <a:ext cx="6457499" cy="49244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i="1" dirty="0"/>
                <a:t>For n sites grown off a branch point </a:t>
              </a:r>
              <a:r>
                <a:rPr lang="en-US" i="1" dirty="0" err="1"/>
                <a:t>n</a:t>
              </a:r>
              <a:r>
                <a:rPr lang="en-US" i="1" baseline="-25000" dirty="0" err="1"/>
                <a:t>grow</a:t>
              </a:r>
              <a:r>
                <a:rPr lang="en-US" i="1" dirty="0"/>
                <a:t>(n)=n-1</a:t>
              </a:r>
              <a:endParaRPr lang="en-US" dirty="0"/>
            </a:p>
          </p:txBody>
        </p:sp>
        <p:sp>
          <p:nvSpPr>
            <p:cNvPr id="19" name="Down Arrow 18"/>
            <p:cNvSpPr/>
            <p:nvPr/>
          </p:nvSpPr>
          <p:spPr>
            <a:xfrm>
              <a:off x="6378498" y="2070198"/>
              <a:ext cx="234175" cy="350470"/>
            </a:xfrm>
            <a:prstGeom prst="down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5318211" y="4320481"/>
              <a:ext cx="5283636" cy="7796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i="1" dirty="0"/>
                <a:t>These angles ([a]) are fully independent from a spatial perspective</a:t>
              </a: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8968926" y="3629318"/>
              <a:ext cx="4078143" cy="77970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i="1" dirty="0"/>
                <a:t>These angles ([b]) are spatially</a:t>
              </a:r>
              <a:br>
                <a:rPr lang="en-US" sz="1600" i="1" dirty="0"/>
              </a:br>
              <a:r>
                <a:rPr lang="en-US" sz="1600" i="1" dirty="0"/>
                <a:t>dependent on the picks from [a].</a:t>
              </a:r>
            </a:p>
          </p:txBody>
        </p:sp>
      </p:grpSp>
      <p:grpSp>
        <p:nvGrpSpPr>
          <p:cNvPr id="25" name="Group 24"/>
          <p:cNvGrpSpPr/>
          <p:nvPr/>
        </p:nvGrpSpPr>
        <p:grpSpPr>
          <a:xfrm rot="12179481">
            <a:off x="8385869" y="4566707"/>
            <a:ext cx="352424" cy="652463"/>
            <a:chOff x="0" y="0"/>
            <a:chExt cx="470008" cy="869950"/>
          </a:xfrm>
        </p:grpSpPr>
        <p:sp>
          <p:nvSpPr>
            <p:cNvPr id="37" name="Round Same Side Corner Rectangle 36"/>
            <p:cNvSpPr/>
            <p:nvPr/>
          </p:nvSpPr>
          <p:spPr>
            <a:xfrm rot="2203983">
              <a:off x="349250" y="0"/>
              <a:ext cx="120758" cy="712549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accent3">
                  <a:shade val="50000"/>
                  <a:alpha val="3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013"/>
            </a:p>
          </p:txBody>
        </p:sp>
        <p:sp>
          <p:nvSpPr>
            <p:cNvPr id="38" name="Oval 37"/>
            <p:cNvSpPr/>
            <p:nvPr/>
          </p:nvSpPr>
          <p:spPr>
            <a:xfrm>
              <a:off x="0" y="495300"/>
              <a:ext cx="361950" cy="37465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013"/>
            </a:p>
          </p:txBody>
        </p:sp>
        <p:sp>
          <p:nvSpPr>
            <p:cNvPr id="39" name="Oval 38"/>
            <p:cNvSpPr/>
            <p:nvPr/>
          </p:nvSpPr>
          <p:spPr>
            <a:xfrm>
              <a:off x="37837" y="688216"/>
              <a:ext cx="114300" cy="1143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  <a:alpha val="48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013"/>
            </a:p>
          </p:txBody>
        </p:sp>
      </p:grpSp>
      <p:sp>
        <p:nvSpPr>
          <p:cNvPr id="26" name="Oval 25"/>
          <p:cNvSpPr/>
          <p:nvPr/>
        </p:nvSpPr>
        <p:spPr>
          <a:xfrm>
            <a:off x="8590657" y="5185832"/>
            <a:ext cx="238125" cy="252413"/>
          </a:xfrm>
          <a:prstGeom prst="ellipse">
            <a:avLst/>
          </a:prstGeom>
          <a:solidFill>
            <a:schemeClr val="accent2">
              <a:alpha val="25098"/>
            </a:schemeClr>
          </a:solidFill>
          <a:ln>
            <a:solidFill>
              <a:schemeClr val="accent2">
                <a:lumMod val="50000"/>
                <a:alpha val="58039"/>
              </a:schemeClr>
            </a:solidFill>
            <a:prstDash val="dash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013"/>
          </a:p>
        </p:txBody>
      </p:sp>
      <p:sp>
        <p:nvSpPr>
          <p:cNvPr id="27" name="Round Same Side Corner Rectangle 26"/>
          <p:cNvSpPr/>
          <p:nvPr/>
        </p:nvSpPr>
        <p:spPr>
          <a:xfrm rot="6970930">
            <a:off x="8390631" y="4928656"/>
            <a:ext cx="69426" cy="479302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2">
              <a:alpha val="25098"/>
            </a:schemeClr>
          </a:solidFill>
          <a:ln>
            <a:solidFill>
              <a:schemeClr val="accent2">
                <a:lumMod val="50000"/>
                <a:alpha val="58039"/>
              </a:schemeClr>
            </a:solidFill>
            <a:prstDash val="dash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013"/>
          </a:p>
        </p:txBody>
      </p:sp>
      <p:sp>
        <p:nvSpPr>
          <p:cNvPr id="28" name="Oval 27"/>
          <p:cNvSpPr/>
          <p:nvPr/>
        </p:nvSpPr>
        <p:spPr>
          <a:xfrm>
            <a:off x="8000106" y="4895318"/>
            <a:ext cx="271463" cy="280988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013"/>
          </a:p>
        </p:txBody>
      </p:sp>
      <p:sp>
        <p:nvSpPr>
          <p:cNvPr id="29" name="Oval 28"/>
          <p:cNvSpPr/>
          <p:nvPr/>
        </p:nvSpPr>
        <p:spPr>
          <a:xfrm>
            <a:off x="8157269" y="4942945"/>
            <a:ext cx="85725" cy="85725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013"/>
          </a:p>
        </p:txBody>
      </p:sp>
      <p:sp>
        <p:nvSpPr>
          <p:cNvPr id="30" name="Oval 29"/>
          <p:cNvSpPr/>
          <p:nvPr/>
        </p:nvSpPr>
        <p:spPr>
          <a:xfrm>
            <a:off x="8724005" y="5223931"/>
            <a:ext cx="71438" cy="71438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013"/>
          </a:p>
        </p:txBody>
      </p:sp>
      <p:sp>
        <p:nvSpPr>
          <p:cNvPr id="31" name="Round Same Side Corner Rectangle 30"/>
          <p:cNvSpPr/>
          <p:nvPr/>
        </p:nvSpPr>
        <p:spPr>
          <a:xfrm rot="9517899">
            <a:off x="7966769" y="4533370"/>
            <a:ext cx="84296" cy="455771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2">
              <a:alpha val="25098"/>
            </a:schemeClr>
          </a:solidFill>
          <a:ln>
            <a:solidFill>
              <a:schemeClr val="accent2">
                <a:lumMod val="50000"/>
                <a:alpha val="58039"/>
              </a:schemeClr>
            </a:solidFill>
            <a:prstDash val="dash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013"/>
          </a:p>
        </p:txBody>
      </p:sp>
      <p:sp>
        <p:nvSpPr>
          <p:cNvPr id="32" name="Oval 31"/>
          <p:cNvSpPr/>
          <p:nvPr/>
        </p:nvSpPr>
        <p:spPr>
          <a:xfrm rot="7313916">
            <a:off x="7776269" y="4380968"/>
            <a:ext cx="271389" cy="280988"/>
          </a:xfrm>
          <a:prstGeom prst="ellipse">
            <a:avLst/>
          </a:prstGeom>
          <a:solidFill>
            <a:schemeClr val="accent2">
              <a:alpha val="25098"/>
            </a:schemeClr>
          </a:solidFill>
          <a:ln>
            <a:solidFill>
              <a:schemeClr val="accent2">
                <a:lumMod val="50000"/>
                <a:alpha val="58039"/>
              </a:schemeClr>
            </a:solidFill>
            <a:prstDash val="dash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013"/>
          </a:p>
        </p:txBody>
      </p:sp>
      <p:sp>
        <p:nvSpPr>
          <p:cNvPr id="33" name="Oval 32"/>
          <p:cNvSpPr/>
          <p:nvPr/>
        </p:nvSpPr>
        <p:spPr>
          <a:xfrm rot="7313916">
            <a:off x="7900093" y="4423832"/>
            <a:ext cx="85702" cy="85725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65000"/>
                <a:alpha val="48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013"/>
          </a:p>
        </p:txBody>
      </p:sp>
      <p:sp>
        <p:nvSpPr>
          <p:cNvPr id="34" name="Text Box 2"/>
          <p:cNvSpPr txBox="1">
            <a:spLocks noChangeArrowheads="1"/>
          </p:cNvSpPr>
          <p:nvPr/>
        </p:nvSpPr>
        <p:spPr bwMode="auto">
          <a:xfrm>
            <a:off x="7554260" y="4245739"/>
            <a:ext cx="385763" cy="32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68580" tIns="34290" rIns="68580" bIns="34290" anchor="t" anchorCtr="0">
            <a:noAutofit/>
          </a:bodyPr>
          <a:lstStyle/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en-US" sz="1013" i="1" dirty="0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US" sz="1013" i="1" baseline="-25000" dirty="0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  <a:endParaRPr lang="en-US" sz="825" dirty="0">
              <a:solidFill>
                <a:schemeClr val="accent2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5" name="Text Box 2"/>
          <p:cNvSpPr txBox="1">
            <a:spLocks noChangeArrowheads="1"/>
          </p:cNvSpPr>
          <p:nvPr/>
        </p:nvSpPr>
        <p:spPr bwMode="auto">
          <a:xfrm>
            <a:off x="8525875" y="4361502"/>
            <a:ext cx="385763" cy="32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68580" tIns="34290" rIns="68580" bIns="34290" anchor="t" anchorCtr="0">
            <a:noAutofit/>
          </a:bodyPr>
          <a:lstStyle/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en-US" sz="1013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</a:t>
            </a:r>
            <a:endParaRPr lang="en-US" sz="825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6" name="Text Box 2"/>
          <p:cNvSpPr txBox="1">
            <a:spLocks noChangeArrowheads="1"/>
          </p:cNvSpPr>
          <p:nvPr/>
        </p:nvSpPr>
        <p:spPr bwMode="auto">
          <a:xfrm>
            <a:off x="7550773" y="4672935"/>
            <a:ext cx="385763" cy="32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68580" tIns="34290" rIns="68580" bIns="34290" anchor="t" anchorCtr="0">
            <a:noAutofit/>
          </a:bodyPr>
          <a:lstStyle/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en-US" i="1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</a:t>
            </a:r>
            <a:r>
              <a:rPr lang="en-US" i="1" baseline="-250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  <a:endParaRPr lang="en-US" sz="825" dirty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1" name="Round Same Side Corner Rectangle 40"/>
          <p:cNvSpPr/>
          <p:nvPr/>
        </p:nvSpPr>
        <p:spPr>
          <a:xfrm rot="4433628">
            <a:off x="7828360" y="4948247"/>
            <a:ext cx="72836" cy="362605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2">
              <a:alpha val="25098"/>
            </a:schemeClr>
          </a:solidFill>
          <a:ln>
            <a:solidFill>
              <a:schemeClr val="accent2">
                <a:lumMod val="50000"/>
                <a:alpha val="58039"/>
              </a:schemeClr>
            </a:solidFill>
            <a:prstDash val="dash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013"/>
          </a:p>
        </p:txBody>
      </p:sp>
      <p:sp>
        <p:nvSpPr>
          <p:cNvPr id="42" name="Oval 41"/>
          <p:cNvSpPr/>
          <p:nvPr/>
        </p:nvSpPr>
        <p:spPr>
          <a:xfrm>
            <a:off x="7488391" y="5098458"/>
            <a:ext cx="271240" cy="280872"/>
          </a:xfrm>
          <a:prstGeom prst="ellipse">
            <a:avLst/>
          </a:prstGeom>
          <a:solidFill>
            <a:schemeClr val="accent2">
              <a:alpha val="25098"/>
            </a:schemeClr>
          </a:solidFill>
          <a:ln>
            <a:solidFill>
              <a:schemeClr val="accent2">
                <a:lumMod val="50000"/>
                <a:alpha val="58039"/>
              </a:schemeClr>
            </a:solidFill>
            <a:prstDash val="dash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013"/>
          </a:p>
        </p:txBody>
      </p:sp>
      <p:sp>
        <p:nvSpPr>
          <p:cNvPr id="43" name="Oval 42"/>
          <p:cNvSpPr/>
          <p:nvPr/>
        </p:nvSpPr>
        <p:spPr>
          <a:xfrm>
            <a:off x="7625439" y="5156464"/>
            <a:ext cx="85655" cy="8569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013"/>
          </a:p>
        </p:txBody>
      </p:sp>
      <p:sp>
        <p:nvSpPr>
          <p:cNvPr id="45" name="Oval 44"/>
          <p:cNvSpPr/>
          <p:nvPr/>
        </p:nvSpPr>
        <p:spPr>
          <a:xfrm rot="12179481">
            <a:off x="9163589" y="4772375"/>
            <a:ext cx="271400" cy="280988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013"/>
          </a:p>
        </p:txBody>
      </p:sp>
      <p:sp>
        <p:nvSpPr>
          <p:cNvPr id="46" name="Oval 45"/>
          <p:cNvSpPr/>
          <p:nvPr/>
        </p:nvSpPr>
        <p:spPr>
          <a:xfrm rot="12179481">
            <a:off x="9334172" y="4851874"/>
            <a:ext cx="85705" cy="85725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65000"/>
                <a:alpha val="48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013"/>
          </a:p>
        </p:txBody>
      </p:sp>
      <p:sp>
        <p:nvSpPr>
          <p:cNvPr id="52" name="Text Box 2"/>
          <p:cNvSpPr txBox="1">
            <a:spLocks noChangeArrowheads="1"/>
          </p:cNvSpPr>
          <p:nvPr/>
        </p:nvSpPr>
        <p:spPr bwMode="auto">
          <a:xfrm>
            <a:off x="8097249" y="4655405"/>
            <a:ext cx="385763" cy="2804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68580" tIns="34290" rIns="68580" bIns="34290" anchor="t" anchorCtr="0">
            <a:noAutofit/>
          </a:bodyPr>
          <a:lstStyle/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en-US" sz="1013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</a:t>
            </a:r>
            <a:endParaRPr lang="en-US" sz="825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Arc 3"/>
          <p:cNvSpPr/>
          <p:nvPr/>
        </p:nvSpPr>
        <p:spPr>
          <a:xfrm>
            <a:off x="7842946" y="4747218"/>
            <a:ext cx="565101" cy="545573"/>
          </a:xfrm>
          <a:prstGeom prst="arc">
            <a:avLst>
              <a:gd name="adj1" fmla="val 10167608"/>
              <a:gd name="adj2" fmla="val 14287819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53" name="Arc 52"/>
          <p:cNvSpPr/>
          <p:nvPr/>
        </p:nvSpPr>
        <p:spPr>
          <a:xfrm>
            <a:off x="7853899" y="4667424"/>
            <a:ext cx="595340" cy="625757"/>
          </a:xfrm>
          <a:prstGeom prst="arc">
            <a:avLst>
              <a:gd name="adj1" fmla="val 14943641"/>
              <a:gd name="adj2" fmla="val 1876744"/>
            </a:avLst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54" name="Arc 53"/>
          <p:cNvSpPr/>
          <p:nvPr/>
        </p:nvSpPr>
        <p:spPr>
          <a:xfrm>
            <a:off x="7791912" y="4818761"/>
            <a:ext cx="687371" cy="621575"/>
          </a:xfrm>
          <a:prstGeom prst="arc">
            <a:avLst>
              <a:gd name="adj1" fmla="val 742323"/>
              <a:gd name="adj2" fmla="val 10246281"/>
            </a:avLst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55" name="Text Box 2"/>
          <p:cNvSpPr txBox="1">
            <a:spLocks noChangeArrowheads="1"/>
          </p:cNvSpPr>
          <p:nvPr/>
        </p:nvSpPr>
        <p:spPr bwMode="auto">
          <a:xfrm>
            <a:off x="7984167" y="4122339"/>
            <a:ext cx="385763" cy="32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68580" tIns="34290" rIns="68580" bIns="34290" anchor="t" anchorCtr="0">
            <a:noAutofit/>
          </a:bodyPr>
          <a:lstStyle/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en-US" i="1" dirty="0">
                <a:solidFill>
                  <a:srgbClr val="00B05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i="1" baseline="-25000" dirty="0">
                <a:solidFill>
                  <a:srgbClr val="00B05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  <a:endParaRPr lang="en-US" sz="825" dirty="0">
              <a:solidFill>
                <a:srgbClr val="00B05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6" name="Text Box 2"/>
          <p:cNvSpPr txBox="1">
            <a:spLocks noChangeArrowheads="1"/>
          </p:cNvSpPr>
          <p:nvPr/>
        </p:nvSpPr>
        <p:spPr bwMode="auto">
          <a:xfrm>
            <a:off x="7909362" y="5400645"/>
            <a:ext cx="385763" cy="32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68580" tIns="34290" rIns="68580" bIns="34290" anchor="t" anchorCtr="0">
            <a:noAutofit/>
          </a:bodyPr>
          <a:lstStyle/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en-US" i="1" dirty="0">
                <a:solidFill>
                  <a:srgbClr val="00B05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i="1" baseline="-25000" dirty="0">
                <a:solidFill>
                  <a:srgbClr val="00B05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endParaRPr lang="en-US" sz="825" dirty="0">
              <a:solidFill>
                <a:srgbClr val="00B05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7" name="Text Box 2"/>
          <p:cNvSpPr txBox="1">
            <a:spLocks noChangeArrowheads="1"/>
          </p:cNvSpPr>
          <p:nvPr/>
        </p:nvSpPr>
        <p:spPr bwMode="auto">
          <a:xfrm>
            <a:off x="7250929" y="4966714"/>
            <a:ext cx="385763" cy="32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68580" tIns="34290" rIns="68580" bIns="34290" anchor="t" anchorCtr="0">
            <a:noAutofit/>
          </a:bodyPr>
          <a:lstStyle/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en-US" sz="1013" i="1" dirty="0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US" sz="1013" i="1" baseline="-25000" dirty="0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endParaRPr lang="en-US" sz="825" dirty="0">
              <a:solidFill>
                <a:schemeClr val="accent2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9" name="Text Box 2"/>
          <p:cNvSpPr txBox="1">
            <a:spLocks noChangeArrowheads="1"/>
          </p:cNvSpPr>
          <p:nvPr/>
        </p:nvSpPr>
        <p:spPr bwMode="auto">
          <a:xfrm>
            <a:off x="8805847" y="5326990"/>
            <a:ext cx="385763" cy="32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68580" tIns="34290" rIns="68580" bIns="34290" anchor="t" anchorCtr="0">
            <a:noAutofit/>
          </a:bodyPr>
          <a:lstStyle/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en-US" sz="1013" i="1" dirty="0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US" sz="1013" i="1" baseline="-25000" dirty="0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</a:t>
            </a:r>
            <a:endParaRPr lang="en-US" sz="825" dirty="0">
              <a:solidFill>
                <a:schemeClr val="accent2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62" name="Straight Connector 61"/>
          <p:cNvCxnSpPr>
            <a:stCxn id="53" idx="0"/>
          </p:cNvCxnSpPr>
          <p:nvPr/>
        </p:nvCxnSpPr>
        <p:spPr>
          <a:xfrm flipV="1">
            <a:off x="8040493" y="4368851"/>
            <a:ext cx="61750" cy="321172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 Box 2"/>
          <p:cNvSpPr txBox="1">
            <a:spLocks noChangeArrowheads="1"/>
          </p:cNvSpPr>
          <p:nvPr/>
        </p:nvSpPr>
        <p:spPr bwMode="auto">
          <a:xfrm>
            <a:off x="8295125" y="4237009"/>
            <a:ext cx="385763" cy="32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68580" tIns="34290" rIns="68580" bIns="34290" anchor="t" anchorCtr="0">
            <a:noAutofit/>
          </a:bodyPr>
          <a:lstStyle/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en-US" sz="1013" i="1" dirty="0">
                <a:solidFill>
                  <a:schemeClr val="accent4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endParaRPr lang="en-US" sz="825" dirty="0">
              <a:solidFill>
                <a:schemeClr val="accent4">
                  <a:lumMod val="7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58" name="Straight Connector 57"/>
          <p:cNvCxnSpPr/>
          <p:nvPr/>
        </p:nvCxnSpPr>
        <p:spPr>
          <a:xfrm>
            <a:off x="681134" y="1046156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754290" y="6382726"/>
            <a:ext cx="5472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Martin and </a:t>
            </a:r>
            <a:r>
              <a:rPr lang="en-US" dirty="0" err="1"/>
              <a:t>Siepmann</a:t>
            </a:r>
            <a:r>
              <a:rPr lang="en-US" dirty="0"/>
              <a:t>, J. Phys. </a:t>
            </a:r>
            <a:r>
              <a:rPr lang="en-US" dirty="0" err="1"/>
              <a:t>Chem</a:t>
            </a:r>
            <a:r>
              <a:rPr lang="en-US" dirty="0"/>
              <a:t> B, 103, 4508 (1999)</a:t>
            </a:r>
          </a:p>
        </p:txBody>
      </p:sp>
    </p:spTree>
    <p:extLst>
      <p:ext uri="{BB962C8B-B14F-4D97-AF65-F5344CB8AC3E}">
        <p14:creationId xmlns:p14="http://schemas.microsoft.com/office/powerpoint/2010/main" val="10346555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734868" y="448975"/>
            <a:ext cx="10515600" cy="1199717"/>
          </a:xfrm>
        </p:spPr>
        <p:txBody>
          <a:bodyPr/>
          <a:lstStyle/>
          <a:p>
            <a:r>
              <a:rPr lang="en-US" dirty="0"/>
              <a:t>Introduction to GOMC</a:t>
            </a:r>
          </a:p>
        </p:txBody>
      </p:sp>
      <p:pic>
        <p:nvPicPr>
          <p:cNvPr id="4" name="Picture 16" descr="C:\Users\Jason\School\Research\Publications_Common_Assets\GOMC_Full_Size.jpg">
            <a:extLst>
              <a:ext uri="{FF2B5EF4-FFF2-40B4-BE49-F238E27FC236}">
                <a16:creationId xmlns:a16="http://schemas.microsoft.com/office/drawing/2014/main" id="{81CD7778-D87D-9A42-9D4B-0391696F6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6319" y="2464480"/>
            <a:ext cx="2812698" cy="2487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5905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38B41EF-854B-4C4D-9A62-FD5E2DF82065}"/>
              </a:ext>
            </a:extLst>
          </p:cNvPr>
          <p:cNvSpPr/>
          <p:nvPr/>
        </p:nvSpPr>
        <p:spPr>
          <a:xfrm>
            <a:off x="4757835" y="342615"/>
            <a:ext cx="2889504" cy="3096127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76CC21E-BFEF-C643-B202-4F8CF948D28F}"/>
              </a:ext>
            </a:extLst>
          </p:cNvPr>
          <p:cNvSpPr/>
          <p:nvPr/>
        </p:nvSpPr>
        <p:spPr>
          <a:xfrm>
            <a:off x="7647339" y="342615"/>
            <a:ext cx="2889504" cy="3096127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0917EC6-EE74-184E-8E79-55402F62285B}"/>
              </a:ext>
            </a:extLst>
          </p:cNvPr>
          <p:cNvSpPr/>
          <p:nvPr/>
        </p:nvSpPr>
        <p:spPr>
          <a:xfrm>
            <a:off x="1868333" y="3438742"/>
            <a:ext cx="2889503" cy="3096127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1BFF9E2-3B21-0F49-8277-A00721A239EB}"/>
              </a:ext>
            </a:extLst>
          </p:cNvPr>
          <p:cNvSpPr/>
          <p:nvPr/>
        </p:nvSpPr>
        <p:spPr>
          <a:xfrm>
            <a:off x="7647339" y="3438742"/>
            <a:ext cx="2889504" cy="3096127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868C956-DCEF-E04C-B348-DC83652E7CF2}"/>
              </a:ext>
            </a:extLst>
          </p:cNvPr>
          <p:cNvSpPr/>
          <p:nvPr/>
        </p:nvSpPr>
        <p:spPr>
          <a:xfrm>
            <a:off x="1868331" y="342615"/>
            <a:ext cx="2889504" cy="3096127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EE666786-D054-E842-986A-763FD67C8B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31"/>
          <a:stretch/>
        </p:blipFill>
        <p:spPr bwMode="auto">
          <a:xfrm>
            <a:off x="2021311" y="1176802"/>
            <a:ext cx="2583544" cy="21945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DC4A311-DC36-F848-ABF7-E8961CD3301F}"/>
              </a:ext>
            </a:extLst>
          </p:cNvPr>
          <p:cNvSpPr/>
          <p:nvPr/>
        </p:nvSpPr>
        <p:spPr>
          <a:xfrm>
            <a:off x="2021311" y="405904"/>
            <a:ext cx="2583544" cy="5903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ln>
                  <a:solidFill>
                    <a:sysClr val="windowText" lastClr="000000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NVT, NPT,</a:t>
            </a:r>
          </a:p>
          <a:p>
            <a:pPr algn="ctr"/>
            <a:r>
              <a:rPr lang="en-US" sz="1800" dirty="0">
                <a:ln>
                  <a:solidFill>
                    <a:sysClr val="windowText" lastClr="000000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GCMC, and GEMC</a:t>
            </a:r>
            <a:endParaRPr lang="en-US" sz="1800" dirty="0">
              <a:ln>
                <a:solidFill>
                  <a:schemeClr val="tx1"/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396B2A4-1687-4649-BEF7-1F4B956DC670}"/>
              </a:ext>
            </a:extLst>
          </p:cNvPr>
          <p:cNvSpPr/>
          <p:nvPr/>
        </p:nvSpPr>
        <p:spPr>
          <a:xfrm>
            <a:off x="4914961" y="493156"/>
            <a:ext cx="2583544" cy="4207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ln>
                  <a:solidFill>
                    <a:sysClr val="windowText" lastClr="000000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Linear, Branched,</a:t>
            </a:r>
          </a:p>
          <a:p>
            <a:pPr algn="ctr"/>
            <a:r>
              <a:rPr lang="en-US" sz="1800" dirty="0">
                <a:ln>
                  <a:solidFill>
                    <a:sysClr val="windowText" lastClr="000000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Polar</a:t>
            </a:r>
            <a:endParaRPr lang="en-US" sz="1800" dirty="0">
              <a:ln>
                <a:solidFill>
                  <a:schemeClr val="tx1"/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61F19C4-0919-E945-8834-502E451368C1}"/>
              </a:ext>
            </a:extLst>
          </p:cNvPr>
          <p:cNvSpPr>
            <a:spLocks/>
          </p:cNvSpPr>
          <p:nvPr/>
        </p:nvSpPr>
        <p:spPr>
          <a:xfrm>
            <a:off x="8118907" y="4124661"/>
            <a:ext cx="2011680" cy="365760"/>
          </a:xfrm>
          <a:prstGeom prst="rect">
            <a:avLst/>
          </a:prstGeom>
          <a:solidFill>
            <a:srgbClr val="92D05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 dirty="0">
                <a:ln>
                  <a:solidFill>
                    <a:sysClr val="windowText" lastClr="000000"/>
                  </a:solidFill>
                </a:ln>
                <a:solidFill>
                  <a:schemeClr val="tx1"/>
                </a:solidFill>
              </a:rPr>
              <a:t>CPU</a:t>
            </a:r>
            <a:endParaRPr lang="en-US" sz="18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AD3EAF5-5458-1144-B5F3-DB30F500E691}"/>
              </a:ext>
            </a:extLst>
          </p:cNvPr>
          <p:cNvSpPr>
            <a:spLocks/>
          </p:cNvSpPr>
          <p:nvPr/>
        </p:nvSpPr>
        <p:spPr>
          <a:xfrm>
            <a:off x="8132692" y="4615663"/>
            <a:ext cx="2011680" cy="365760"/>
          </a:xfrm>
          <a:prstGeom prst="rect">
            <a:avLst/>
          </a:prstGeom>
          <a:solidFill>
            <a:srgbClr val="92D05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 dirty="0" err="1">
                <a:ln>
                  <a:solidFill>
                    <a:sysClr val="windowText" lastClr="000000"/>
                  </a:solidFill>
                </a:ln>
                <a:solidFill>
                  <a:schemeClr val="tx1"/>
                </a:solidFill>
              </a:rPr>
              <a:t>OpenMP</a:t>
            </a:r>
            <a:endParaRPr lang="en-US" sz="18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268CAA9-7AAC-554F-9F80-D7B617D23704}"/>
              </a:ext>
            </a:extLst>
          </p:cNvPr>
          <p:cNvSpPr>
            <a:spLocks/>
          </p:cNvSpPr>
          <p:nvPr/>
        </p:nvSpPr>
        <p:spPr>
          <a:xfrm>
            <a:off x="8132692" y="5110209"/>
            <a:ext cx="2011680" cy="365760"/>
          </a:xfrm>
          <a:prstGeom prst="rect">
            <a:avLst/>
          </a:prstGeom>
          <a:solidFill>
            <a:srgbClr val="FFC000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 dirty="0">
                <a:ln>
                  <a:solidFill>
                    <a:sysClr val="windowText" lastClr="000000"/>
                  </a:solidFill>
                </a:ln>
                <a:solidFill>
                  <a:schemeClr val="tx1"/>
                </a:solidFill>
              </a:rPr>
              <a:t>GPU</a:t>
            </a:r>
            <a:endParaRPr lang="en-US" sz="18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3DA6E7F-5E20-C845-A196-CF630CC0180B}"/>
              </a:ext>
            </a:extLst>
          </p:cNvPr>
          <p:cNvSpPr>
            <a:spLocks/>
          </p:cNvSpPr>
          <p:nvPr/>
        </p:nvSpPr>
        <p:spPr>
          <a:xfrm>
            <a:off x="8132692" y="5604755"/>
            <a:ext cx="2011680" cy="36576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OpenMP</a:t>
            </a:r>
            <a:r>
              <a:rPr lang="en-US" sz="18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 + GPU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E24A9D3-F02C-4340-A052-9B8412C1ABDB}"/>
              </a:ext>
            </a:extLst>
          </p:cNvPr>
          <p:cNvSpPr/>
          <p:nvPr/>
        </p:nvSpPr>
        <p:spPr>
          <a:xfrm>
            <a:off x="4757837" y="3438742"/>
            <a:ext cx="2889503" cy="3096127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3A3D1072-34C7-8744-91EF-8C338F3545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72" b="367"/>
          <a:stretch/>
        </p:blipFill>
        <p:spPr bwMode="auto">
          <a:xfrm>
            <a:off x="4827989" y="4259018"/>
            <a:ext cx="2760116" cy="17309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857589EC-6EDD-204C-B05C-398E322114AE}"/>
              </a:ext>
            </a:extLst>
          </p:cNvPr>
          <p:cNvGrpSpPr>
            <a:grpSpLocks noChangeAspect="1"/>
          </p:cNvGrpSpPr>
          <p:nvPr/>
        </p:nvGrpSpPr>
        <p:grpSpPr>
          <a:xfrm>
            <a:off x="4858828" y="1311439"/>
            <a:ext cx="2729279" cy="1828800"/>
            <a:chOff x="7455122" y="13050480"/>
            <a:chExt cx="5992907" cy="4015649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0E21C4B6-924B-704F-A270-98F82F96397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55122" y="14798096"/>
              <a:ext cx="3450969" cy="2268033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411822F7-B166-9D4B-AE17-BAA62AFC6A3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67355" y="13207103"/>
              <a:ext cx="2104327" cy="982870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13981725-FBBB-584F-B4F8-22AA3C95E9D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86020" y="14284226"/>
              <a:ext cx="1262374" cy="675252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2BED61EB-3BD5-5F44-82EC-1FBEC415227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546123" y="14106039"/>
              <a:ext cx="3957465" cy="1846347"/>
            </a:xfrm>
            <a:prstGeom prst="rect">
              <a:avLst/>
            </a:prstGeom>
          </p:spPr>
        </p:pic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2CB075DA-1EE9-4540-9F73-D78D8A06921D}"/>
              </a:ext>
            </a:extLst>
          </p:cNvPr>
          <p:cNvSpPr/>
          <p:nvPr/>
        </p:nvSpPr>
        <p:spPr>
          <a:xfrm>
            <a:off x="7796812" y="3558327"/>
            <a:ext cx="2583544" cy="4207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ln>
                  <a:solidFill>
                    <a:sysClr val="windowText" lastClr="000000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Parallelization</a:t>
            </a:r>
            <a:endParaRPr lang="en-US" sz="1800" dirty="0">
              <a:ln>
                <a:solidFill>
                  <a:schemeClr val="tx1"/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8A773CA-1200-3D47-B5ED-27837DA63D86}"/>
              </a:ext>
            </a:extLst>
          </p:cNvPr>
          <p:cNvSpPr/>
          <p:nvPr/>
        </p:nvSpPr>
        <p:spPr>
          <a:xfrm>
            <a:off x="7736939" y="1467425"/>
            <a:ext cx="2740670" cy="18474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n>
                  <a:solidFill>
                    <a:sysClr val="windowText" lastClr="000000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Martini</a:t>
            </a:r>
          </a:p>
          <a:p>
            <a:pPr algn="ctr"/>
            <a:r>
              <a:rPr lang="en-US" sz="2000" dirty="0" err="1">
                <a:ln>
                  <a:solidFill>
                    <a:schemeClr val="tx1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Charmm</a:t>
            </a:r>
            <a:endParaRPr lang="en-US" sz="2000" dirty="0">
              <a:ln>
                <a:solidFill>
                  <a:schemeClr val="tx1"/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en-US" sz="2000" dirty="0">
                <a:ln>
                  <a:solidFill>
                    <a:schemeClr val="tx1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OPLS</a:t>
            </a:r>
          </a:p>
          <a:p>
            <a:pPr algn="ctr"/>
            <a:r>
              <a:rPr lang="en-US" sz="2000" dirty="0">
                <a:ln>
                  <a:solidFill>
                    <a:schemeClr val="tx1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Mie</a:t>
            </a:r>
          </a:p>
          <a:p>
            <a:pPr algn="ctr"/>
            <a:r>
              <a:rPr lang="en-US" sz="2000" dirty="0">
                <a:ln>
                  <a:solidFill>
                    <a:schemeClr val="tx1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Custom Potential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D1F074A1-6FCD-AF44-9296-5A0DC845B7DD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56878"/>
          <a:stretch/>
        </p:blipFill>
        <p:spPr>
          <a:xfrm>
            <a:off x="7999147" y="493154"/>
            <a:ext cx="2196087" cy="95250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F2F3A8A2-306F-E745-B48E-5CD50C98BC70}"/>
              </a:ext>
            </a:extLst>
          </p:cNvPr>
          <p:cNvSpPr/>
          <p:nvPr/>
        </p:nvSpPr>
        <p:spPr>
          <a:xfrm>
            <a:off x="1981437" y="3524363"/>
            <a:ext cx="2711839" cy="29091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n>
                  <a:solidFill>
                    <a:sysClr val="windowText" lastClr="000000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Moves Supported:</a:t>
            </a:r>
          </a:p>
          <a:p>
            <a:pPr algn="ctr"/>
            <a:endParaRPr lang="en-US" sz="1050" dirty="0">
              <a:ln>
                <a:solidFill>
                  <a:sysClr val="windowText" lastClr="000000"/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1400" dirty="0">
                <a:ln>
                  <a:solidFill>
                    <a:sysClr val="windowText" lastClr="000000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Displacement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400" dirty="0">
                <a:ln>
                  <a:solidFill>
                    <a:schemeClr val="tx1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Rotation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400" dirty="0">
                <a:ln>
                  <a:solidFill>
                    <a:schemeClr val="tx1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Swap (CD-CBMC)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400" dirty="0">
                <a:ln>
                  <a:solidFill>
                    <a:schemeClr val="tx1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Intra-Swap (CD-CBMC)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400" dirty="0">
                <a:ln>
                  <a:solidFill>
                    <a:schemeClr val="tx1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Regrowth (CD-CBMC)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400" dirty="0">
                <a:ln>
                  <a:solidFill>
                    <a:schemeClr val="tx1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MEMC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400" dirty="0">
                <a:ln>
                  <a:solidFill>
                    <a:schemeClr val="tx1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Intra-MEMC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400" dirty="0" err="1">
                <a:ln>
                  <a:solidFill>
                    <a:schemeClr val="tx1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CrankShaft</a:t>
            </a:r>
            <a:endParaRPr lang="en-US" sz="1400" dirty="0">
              <a:ln>
                <a:solidFill>
                  <a:schemeClr val="tx1"/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1400" dirty="0">
                <a:ln>
                  <a:solidFill>
                    <a:schemeClr val="tx1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Volume:</a:t>
            </a:r>
          </a:p>
          <a:p>
            <a:pPr marL="800100" lvl="1" indent="-457200">
              <a:buFont typeface="Wingdings" charset="2"/>
              <a:buChar char="Ø"/>
            </a:pPr>
            <a:r>
              <a:rPr lang="en-US" sz="1400" dirty="0">
                <a:ln>
                  <a:solidFill>
                    <a:schemeClr val="tx1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Const. Ratio</a:t>
            </a:r>
          </a:p>
          <a:p>
            <a:pPr marL="800100" lvl="1" indent="-457200">
              <a:buFont typeface="Wingdings" charset="2"/>
              <a:buChar char="Ø"/>
            </a:pPr>
            <a:r>
              <a:rPr lang="en-US" sz="1400" dirty="0">
                <a:ln>
                  <a:solidFill>
                    <a:schemeClr val="tx1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Const. Area</a:t>
            </a:r>
          </a:p>
        </p:txBody>
      </p:sp>
    </p:spTree>
    <p:extLst>
      <p:ext uri="{BB962C8B-B14F-4D97-AF65-F5344CB8AC3E}">
        <p14:creationId xmlns:p14="http://schemas.microsoft.com/office/powerpoint/2010/main" val="3043809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437" y="0"/>
            <a:ext cx="10515600" cy="1325563"/>
          </a:xfrm>
        </p:spPr>
        <p:txBody>
          <a:bodyPr/>
          <a:lstStyle/>
          <a:p>
            <a:r>
              <a:rPr lang="en-US" dirty="0"/>
              <a:t>GOMC I/O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928551" y="1323795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16" descr="C:\Users\Jason\School\Research\Publications_Common_Assets\GOMC_Full_Size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7173" y="2838552"/>
            <a:ext cx="2812698" cy="2487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ounded Rectangle 6"/>
          <p:cNvSpPr/>
          <p:nvPr/>
        </p:nvSpPr>
        <p:spPr>
          <a:xfrm>
            <a:off x="997527" y="1539227"/>
            <a:ext cx="2022764" cy="110836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PDB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997527" y="2861255"/>
            <a:ext cx="2022764" cy="110836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PSF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997527" y="4218015"/>
            <a:ext cx="2022764" cy="110836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Parameter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997527" y="5574775"/>
            <a:ext cx="2022764" cy="110836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Control</a:t>
            </a:r>
          </a:p>
        </p:txBody>
      </p:sp>
      <p:sp>
        <p:nvSpPr>
          <p:cNvPr id="11" name="Right Arrow 10"/>
          <p:cNvSpPr/>
          <p:nvPr/>
        </p:nvSpPr>
        <p:spPr>
          <a:xfrm>
            <a:off x="3371273" y="3415437"/>
            <a:ext cx="1080654" cy="1202745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8789651" y="3385584"/>
            <a:ext cx="2022764" cy="826302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Log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8789651" y="1437878"/>
            <a:ext cx="2022764" cy="760377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PDB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8789651" y="2388031"/>
            <a:ext cx="2022764" cy="767515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PSF</a:t>
            </a:r>
          </a:p>
        </p:txBody>
      </p:sp>
      <p:sp>
        <p:nvSpPr>
          <p:cNvPr id="15" name="Right Arrow 14"/>
          <p:cNvSpPr/>
          <p:nvPr/>
        </p:nvSpPr>
        <p:spPr>
          <a:xfrm>
            <a:off x="7311259" y="3345543"/>
            <a:ext cx="1080654" cy="1202745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8789651" y="4441924"/>
            <a:ext cx="2022764" cy="1053712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Block Averages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8826978" y="5717309"/>
            <a:ext cx="1985437" cy="96583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GCMC: Histogram</a:t>
            </a:r>
          </a:p>
        </p:txBody>
      </p:sp>
    </p:spTree>
    <p:extLst>
      <p:ext uri="{BB962C8B-B14F-4D97-AF65-F5344CB8AC3E}">
        <p14:creationId xmlns:p14="http://schemas.microsoft.com/office/powerpoint/2010/main" val="36337117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437" y="0"/>
            <a:ext cx="10515600" cy="1325563"/>
          </a:xfrm>
        </p:spPr>
        <p:txBody>
          <a:bodyPr/>
          <a:lstStyle/>
          <a:p>
            <a:r>
              <a:rPr lang="en-US" dirty="0"/>
              <a:t>GOMC I/O: Input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928551" y="1323795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ounded Rectangle 6"/>
          <p:cNvSpPr/>
          <p:nvPr/>
        </p:nvSpPr>
        <p:spPr>
          <a:xfrm>
            <a:off x="997527" y="1539227"/>
            <a:ext cx="2022764" cy="110836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PDB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997527" y="2861255"/>
            <a:ext cx="2022764" cy="110836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PSF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997527" y="4218015"/>
            <a:ext cx="2022764" cy="110836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Parameter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997527" y="5574775"/>
            <a:ext cx="2022764" cy="110836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Control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169688" y="1770066"/>
            <a:ext cx="42314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Coordinates of all atoms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169688" y="2839537"/>
            <a:ext cx="832612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Connectivity between atoms and partial charges.</a:t>
            </a:r>
          </a:p>
          <a:p>
            <a:r>
              <a:rPr lang="en-US" sz="3200" dirty="0"/>
              <a:t>Maps atom names to atom types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169688" y="4251454"/>
            <a:ext cx="872232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Bonded and non-bonded parameters for all atoms, </a:t>
            </a:r>
          </a:p>
          <a:p>
            <a:r>
              <a:rPr lang="en-US" sz="3200" dirty="0"/>
              <a:t>bonds, angles and dihedrals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169688" y="5590348"/>
            <a:ext cx="828149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Simulation run conditions: box size, temperature</a:t>
            </a:r>
          </a:p>
          <a:p>
            <a:r>
              <a:rPr lang="en-US" sz="3200" dirty="0"/>
              <a:t>Move ratios, parameter files, etc.</a:t>
            </a:r>
          </a:p>
        </p:txBody>
      </p:sp>
    </p:spTree>
    <p:extLst>
      <p:ext uri="{BB962C8B-B14F-4D97-AF65-F5344CB8AC3E}">
        <p14:creationId xmlns:p14="http://schemas.microsoft.com/office/powerpoint/2010/main" val="21298174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6673</TotalTime>
  <Words>2349</Words>
  <Application>Microsoft Macintosh PowerPoint</Application>
  <PresentationFormat>Widescreen</PresentationFormat>
  <Paragraphs>525</Paragraphs>
  <Slides>46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3" baseType="lpstr">
      <vt:lpstr>Arial</vt:lpstr>
      <vt:lpstr>Calibri</vt:lpstr>
      <vt:lpstr>Calibri Light</vt:lpstr>
      <vt:lpstr>Cambria Math</vt:lpstr>
      <vt:lpstr>Times New Roman</vt:lpstr>
      <vt:lpstr>Wingdings</vt:lpstr>
      <vt:lpstr>Office Theme</vt:lpstr>
      <vt:lpstr>PowerPoint Presentation</vt:lpstr>
      <vt:lpstr>Tutorial files</vt:lpstr>
      <vt:lpstr>Acknowledgements</vt:lpstr>
      <vt:lpstr>Configurational-Bias Monte Carlo</vt:lpstr>
      <vt:lpstr>Coupled-Decoupled Configurational Bias</vt:lpstr>
      <vt:lpstr>Introduction to GOMC</vt:lpstr>
      <vt:lpstr>PowerPoint Presentation</vt:lpstr>
      <vt:lpstr>GOMC I/O</vt:lpstr>
      <vt:lpstr>GOMC I/O: Input</vt:lpstr>
      <vt:lpstr>NPT Monte Carlo Example</vt:lpstr>
      <vt:lpstr>Building new molecules</vt:lpstr>
      <vt:lpstr>Single PDB file</vt:lpstr>
      <vt:lpstr>Topology file</vt:lpstr>
      <vt:lpstr>Parameter file: Bonds</vt:lpstr>
      <vt:lpstr>Parameter file: Angles</vt:lpstr>
      <vt:lpstr>Parameter file: Dihedrals</vt:lpstr>
      <vt:lpstr>Parameter file: Nonbonded</vt:lpstr>
      <vt:lpstr>Parameter file: Nonbonded</vt:lpstr>
      <vt:lpstr>Parameter file: Nonbonded Fix (adsorbates)</vt:lpstr>
      <vt:lpstr>Parameter file: Nonbonded Fix (adsorbates)</vt:lpstr>
      <vt:lpstr>Build initial PDB configuration</vt:lpstr>
      <vt:lpstr>Build PSF</vt:lpstr>
      <vt:lpstr>Control file</vt:lpstr>
      <vt:lpstr>GOMC I/O: LOG Output</vt:lpstr>
      <vt:lpstr>GOMC I/O: LOG Output</vt:lpstr>
      <vt:lpstr>GOMC I/O: BLOCK Output</vt:lpstr>
      <vt:lpstr>GOMC I/O: Output</vt:lpstr>
      <vt:lpstr>GOMC: RDF</vt:lpstr>
      <vt:lpstr>Gibbs Ensemble Monte Carlo</vt:lpstr>
      <vt:lpstr>GEMC Example</vt:lpstr>
      <vt:lpstr>GEMC: methyl-cyclohexane 480 K</vt:lpstr>
      <vt:lpstr>GEMC: methyl-cyclohexane 480 K</vt:lpstr>
      <vt:lpstr>GEMC Tips</vt:lpstr>
      <vt:lpstr>GEMC PDB Output</vt:lpstr>
      <vt:lpstr>Grand Canonical Monte Carlo Example</vt:lpstr>
      <vt:lpstr>Grand Canonical Monte Carlo Example</vt:lpstr>
      <vt:lpstr>Creating PDB for adsorbent:</vt:lpstr>
      <vt:lpstr>Creating PDB for adsorbent:</vt:lpstr>
      <vt:lpstr>Creating PDB for adsorbent:</vt:lpstr>
      <vt:lpstr>IRMOF-1 Topology file:</vt:lpstr>
      <vt:lpstr>Creating PSF for adsorbent:</vt:lpstr>
      <vt:lpstr>Grand Canonical Monte Carlo</vt:lpstr>
      <vt:lpstr>Control file: GCMC</vt:lpstr>
      <vt:lpstr>GOMC I/O: GCMC</vt:lpstr>
      <vt:lpstr>GOMC on Multicore and GPU</vt:lpstr>
      <vt:lpstr>Acknowledgements</vt:lpstr>
    </vt:vector>
  </TitlesOfParts>
  <Company>Wayne State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Jeffrey Potoff</dc:creator>
  <cp:lastModifiedBy>mohammad</cp:lastModifiedBy>
  <cp:revision>216</cp:revision>
  <dcterms:created xsi:type="dcterms:W3CDTF">2018-05-11T01:19:13Z</dcterms:created>
  <dcterms:modified xsi:type="dcterms:W3CDTF">2018-10-21T05:46:11Z</dcterms:modified>
</cp:coreProperties>
</file>